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26.xml" ContentType="application/vnd.openxmlformats-officedocument.theme+xml"/>
  <Override PartName="/ppt/theme/theme27.xml" ContentType="application/vnd.openxmlformats-officedocument.theme+xml"/>
  <Override PartName="/ppt/theme/theme28.xml" ContentType="application/vnd.openxmlformats-officedocument.theme+xml"/>
  <Override PartName="/ppt/theme/theme29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notesSlides/notesSlide4.xml" ContentType="application/vnd.openxmlformats-officedocument.presentationml.notesSlide+xml"/>
  <Override PartName="/ppt/tags/tag132.xml" ContentType="application/vnd.openxmlformats-officedocument.presentationml.tags+xml"/>
  <Override PartName="/ppt/notesSlides/notesSlide5.xml" ContentType="application/vnd.openxmlformats-officedocument.presentationml.notesSlide+xml"/>
  <Override PartName="/ppt/tags/tag13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3" r:id="rId3"/>
    <p:sldMasterId id="2147483681" r:id="rId4"/>
    <p:sldMasterId id="2147483693" r:id="rId5"/>
    <p:sldMasterId id="2147483705" r:id="rId6"/>
    <p:sldMasterId id="2147483706" r:id="rId7"/>
    <p:sldMasterId id="2147483707" r:id="rId8"/>
    <p:sldMasterId id="2147483708" r:id="rId9"/>
    <p:sldMasterId id="2147483709" r:id="rId10"/>
    <p:sldMasterId id="2147483710" r:id="rId11"/>
    <p:sldMasterId id="2147483711" r:id="rId12"/>
    <p:sldMasterId id="2147483712" r:id="rId13"/>
    <p:sldMasterId id="2147483713" r:id="rId14"/>
    <p:sldMasterId id="2147483714" r:id="rId15"/>
    <p:sldMasterId id="2147483715" r:id="rId16"/>
    <p:sldMasterId id="2147483716" r:id="rId17"/>
    <p:sldMasterId id="2147483717" r:id="rId18"/>
    <p:sldMasterId id="2147483718" r:id="rId19"/>
    <p:sldMasterId id="2147483719" r:id="rId20"/>
    <p:sldMasterId id="2147483720" r:id="rId21"/>
    <p:sldMasterId id="2147483721" r:id="rId22"/>
    <p:sldMasterId id="2147483722" r:id="rId23"/>
    <p:sldMasterId id="2147483723" r:id="rId24"/>
    <p:sldMasterId id="2147483724" r:id="rId25"/>
    <p:sldMasterId id="2147483725" r:id="rId26"/>
    <p:sldMasterId id="2147483726" r:id="rId27"/>
    <p:sldMasterId id="2147483727" r:id="rId28"/>
    <p:sldMasterId id="2147483728" r:id="rId29"/>
    <p:sldMasterId id="2147483729" r:id="rId30"/>
    <p:sldMasterId id="2147483730" r:id="rId31"/>
    <p:sldMasterId id="2147483731" r:id="rId32"/>
    <p:sldMasterId id="2147483732" r:id="rId33"/>
  </p:sldMasterIdLst>
  <p:notesMasterIdLst>
    <p:notesMasterId r:id="rId68"/>
  </p:notesMasterIdLst>
  <p:handoutMasterIdLst>
    <p:handoutMasterId r:id="rId69"/>
  </p:handoutMasterIdLst>
  <p:sldIdLst>
    <p:sldId id="699" r:id="rId34"/>
    <p:sldId id="701" r:id="rId35"/>
    <p:sldId id="702" r:id="rId36"/>
    <p:sldId id="711" r:id="rId37"/>
    <p:sldId id="747" r:id="rId38"/>
    <p:sldId id="748" r:id="rId39"/>
    <p:sldId id="703" r:id="rId40"/>
    <p:sldId id="880" r:id="rId41"/>
    <p:sldId id="710" r:id="rId42"/>
    <p:sldId id="749" r:id="rId43"/>
    <p:sldId id="755" r:id="rId44"/>
    <p:sldId id="855" r:id="rId45"/>
    <p:sldId id="856" r:id="rId46"/>
    <p:sldId id="858" r:id="rId47"/>
    <p:sldId id="859" r:id="rId48"/>
    <p:sldId id="860" r:id="rId49"/>
    <p:sldId id="861" r:id="rId50"/>
    <p:sldId id="862" r:id="rId51"/>
    <p:sldId id="863" r:id="rId52"/>
    <p:sldId id="866" r:id="rId53"/>
    <p:sldId id="867" r:id="rId54"/>
    <p:sldId id="868" r:id="rId55"/>
    <p:sldId id="869" r:id="rId56"/>
    <p:sldId id="870" r:id="rId57"/>
    <p:sldId id="800" r:id="rId58"/>
    <p:sldId id="857" r:id="rId59"/>
    <p:sldId id="871" r:id="rId60"/>
    <p:sldId id="872" r:id="rId61"/>
    <p:sldId id="873" r:id="rId62"/>
    <p:sldId id="879" r:id="rId63"/>
    <p:sldId id="874" r:id="rId64"/>
    <p:sldId id="875" r:id="rId65"/>
    <p:sldId id="876" r:id="rId66"/>
    <p:sldId id="811" r:id="rId67"/>
  </p:sldIdLst>
  <p:sldSz cx="9144000" cy="5143500" type="screen16x9"/>
  <p:notesSz cx="6858000" cy="9144000"/>
  <p:custDataLst>
    <p:tags r:id="rId70"/>
  </p:custDataLst>
  <p:defaultTextStyle>
    <a:defPPr>
      <a:defRPr lang="en-US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3" userDrawn="1">
          <p15:clr>
            <a:srgbClr val="A4A3A4"/>
          </p15:clr>
        </p15:guide>
        <p15:guide id="2" pos="273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foru" initials="j" lastIdx="1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7F7F7F"/>
    <a:srgbClr val="C51A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howGuides="1">
      <p:cViewPr varScale="1">
        <p:scale>
          <a:sx n="150" d="100"/>
          <a:sy n="150" d="100"/>
        </p:scale>
        <p:origin x="456" y="120"/>
      </p:cViewPr>
      <p:guideLst>
        <p:guide orient="horz" pos="1623"/>
        <p:guide pos="273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9.xml"/><Relationship Id="rId47" Type="http://schemas.openxmlformats.org/officeDocument/2006/relationships/slide" Target="slides/slide14.xml"/><Relationship Id="rId63" Type="http://schemas.openxmlformats.org/officeDocument/2006/relationships/slide" Target="slides/slide30.xml"/><Relationship Id="rId6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53" Type="http://schemas.openxmlformats.org/officeDocument/2006/relationships/slide" Target="slides/slide20.xml"/><Relationship Id="rId58" Type="http://schemas.openxmlformats.org/officeDocument/2006/relationships/slide" Target="slides/slide25.xml"/><Relationship Id="rId66" Type="http://schemas.openxmlformats.org/officeDocument/2006/relationships/slide" Target="slides/slide33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28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2.xml"/><Relationship Id="rId43" Type="http://schemas.openxmlformats.org/officeDocument/2006/relationships/slide" Target="slides/slide10.xml"/><Relationship Id="rId48" Type="http://schemas.openxmlformats.org/officeDocument/2006/relationships/slide" Target="slides/slide15.xml"/><Relationship Id="rId56" Type="http://schemas.openxmlformats.org/officeDocument/2006/relationships/slide" Target="slides/slide23.xml"/><Relationship Id="rId64" Type="http://schemas.openxmlformats.org/officeDocument/2006/relationships/slide" Target="slides/slide31.xml"/><Relationship Id="rId69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8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5.xml"/><Relationship Id="rId46" Type="http://schemas.openxmlformats.org/officeDocument/2006/relationships/slide" Target="slides/slide13.xml"/><Relationship Id="rId59" Type="http://schemas.openxmlformats.org/officeDocument/2006/relationships/slide" Target="slides/slide26.xml"/><Relationship Id="rId67" Type="http://schemas.openxmlformats.org/officeDocument/2006/relationships/slide" Target="slides/slide34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8.xml"/><Relationship Id="rId54" Type="http://schemas.openxmlformats.org/officeDocument/2006/relationships/slide" Target="slides/slide21.xml"/><Relationship Id="rId62" Type="http://schemas.openxmlformats.org/officeDocument/2006/relationships/slide" Target="slides/slide29.xml"/><Relationship Id="rId70" Type="http://schemas.openxmlformats.org/officeDocument/2006/relationships/tags" Target="tags/tag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3.xml"/><Relationship Id="rId49" Type="http://schemas.openxmlformats.org/officeDocument/2006/relationships/slide" Target="slides/slide16.xml"/><Relationship Id="rId57" Type="http://schemas.openxmlformats.org/officeDocument/2006/relationships/slide" Target="slides/slide24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1.xml"/><Relationship Id="rId52" Type="http://schemas.openxmlformats.org/officeDocument/2006/relationships/slide" Target="slides/slide19.xml"/><Relationship Id="rId60" Type="http://schemas.openxmlformats.org/officeDocument/2006/relationships/slide" Target="slides/slide27.xml"/><Relationship Id="rId65" Type="http://schemas.openxmlformats.org/officeDocument/2006/relationships/slide" Target="slides/slide32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6.xml"/><Relationship Id="rId34" Type="http://schemas.openxmlformats.org/officeDocument/2006/relationships/slide" Target="slides/slide1.xml"/><Relationship Id="rId50" Type="http://schemas.openxmlformats.org/officeDocument/2006/relationships/slide" Target="slides/slide17.xml"/><Relationship Id="rId55" Type="http://schemas.openxmlformats.org/officeDocument/2006/relationships/slide" Target="slides/slide22.xml"/><Relationship Id="rId7" Type="http://schemas.openxmlformats.org/officeDocument/2006/relationships/slideMaster" Target="slideMasters/slideMaster7.xml"/><Relationship Id="rId7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 sz="1200" smtClean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smtClean="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200" smtClean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614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6147" name="文本占位符 6145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Click to edit Master text styles</a:t>
            </a:r>
          </a:p>
          <a:p>
            <a:pPr marL="0" marR="0" lvl="1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Second level</a:t>
            </a:r>
          </a:p>
          <a:p>
            <a:pPr marL="0" marR="0" lvl="2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Third level</a:t>
            </a:r>
          </a:p>
          <a:p>
            <a:pPr marL="0" marR="0" lvl="3" indent="685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Fourth level</a:t>
            </a:r>
          </a:p>
          <a:p>
            <a:pPr marL="0" marR="0" lvl="4" indent="9144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lvl="1" indent="228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lvl="2" indent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lvl="3" indent="685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lvl="4" indent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lvl="5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6pPr>
    <a:lvl7pPr marL="2743200" lvl="6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7pPr>
    <a:lvl8pPr marL="3200400" lvl="7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8pPr>
    <a:lvl9pPr marL="3657600" lvl="8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281D7-AB8B-4A49-B31C-4FE8BBA57302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2</a:t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40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58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74.xml"/><Relationship Id="rId4" Type="http://schemas.openxmlformats.org/officeDocument/2006/relationships/tags" Target="../tags/tag7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79.xml"/><Relationship Id="rId4" Type="http://schemas.openxmlformats.org/officeDocument/2006/relationships/tags" Target="../tags/tag78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9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10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4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116.xml"/><Relationship Id="rId4" Type="http://schemas.openxmlformats.org/officeDocument/2006/relationships/tags" Target="../tags/tag115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120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125.xml"/><Relationship Id="rId4" Type="http://schemas.openxmlformats.org/officeDocument/2006/relationships/tags" Target="../tags/tag12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2504" cy="394335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200150"/>
            <a:ext cx="4032504" cy="394335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3829"/>
            <a:ext cx="3655181" cy="617934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034"/>
            <a:ext cx="3655181" cy="264321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</p:spPr>
        <p:txBody>
          <a:bodyPr vert="horz" wrap="square" lIns="45718" tIns="45718" rIns="45718" bIns="45718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68263"/>
            <a:ext cx="2057400" cy="5075237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68263"/>
            <a:ext cx="6052930" cy="5075237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-24765" y="-6191"/>
            <a:ext cx="9168765" cy="5155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899100" y="685800"/>
            <a:ext cx="7349400" cy="19278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899100" y="2670300"/>
            <a:ext cx="7349400" cy="11043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6300" y="1117800"/>
            <a:ext cx="8226900" cy="3569400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3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17145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493100" y="2886300"/>
            <a:ext cx="5826600" cy="5751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493100" y="3461400"/>
            <a:ext cx="5826600" cy="6507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35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6300" y="1125900"/>
            <a:ext cx="3882600" cy="3561300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808700" y="1125900"/>
            <a:ext cx="3882600" cy="3561300"/>
          </a:xfrm>
        </p:spPr>
        <p:txBody>
          <a:bodyPr lIns="90000" tIns="46800" rIns="90000" bIns="46800">
            <a:normAutofit/>
          </a:bodyPr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05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05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456300" y="1071900"/>
            <a:ext cx="4006800" cy="2862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6300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4676813" y="1066297"/>
            <a:ext cx="4006800" cy="2862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76813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456300" y="1166400"/>
            <a:ext cx="3924808" cy="3456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4762800" y="1166400"/>
            <a:ext cx="3920400" cy="3456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2024/11/1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7676100" y="685800"/>
            <a:ext cx="783000" cy="37719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1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85800" y="685800"/>
            <a:ext cx="6876900" cy="3771900"/>
          </a:xfrm>
        </p:spPr>
        <p:txBody>
          <a:bodyPr vert="eaVert" lIns="46800" tIns="46800" rIns="46800" bIns="46800"/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456300" y="580500"/>
            <a:ext cx="8229600" cy="4112100"/>
          </a:xfrm>
        </p:spPr>
        <p:txBody>
          <a:bodyPr/>
          <a:lstStyle>
            <a:lvl1pPr marL="171450" indent="-17145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99100" y="1863000"/>
            <a:ext cx="7349400" cy="7641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5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99100" y="2670300"/>
            <a:ext cx="7349400" cy="3537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88EEED-FC7A-44ED-B432-A8303012A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159AF2F-FB77-41CB-9512-7B67721048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E3AFDB3-27EC-4EF8-9FFA-228199C0A4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smtClean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9C0674-A6D6-4122-B5E8-68E5681B1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4163E0D-2C71-4B3F-A96E-9BA99760E1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B60EAA-1F7C-4FC7-805F-5F4E8E27A8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smtClean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A0CDBA-4EF0-413F-A797-22EEBD521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291240-5E81-4AFB-9B60-47CEC5AAC7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6A025C-2A4F-48B8-9005-0950862BF1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smtClean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1C9D1F-D3A3-431A-B0B1-C8B33FDB6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91B912F-5783-4E3B-AE1D-1BAD87C5E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2389A8-4DD3-426C-9A94-8914289C62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smtClean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61CC94-9980-46EE-B38E-A6DB0F489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D00D3BA-E79D-479B-9808-41AF618969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052D6F-01ED-417A-AEC8-99B8049FCD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smtClean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A22D06-37D5-4F47-906A-F903140FA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895DA6F-0737-42F8-B22E-FE77B3D9F8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D20CB4-068E-4A99-88AE-90669FA8CE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smtClean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DF0335-75AF-49FB-B6C7-346D33A25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FA2663A-10EE-4E26-B58A-F8A6C8F25B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46D8384-6B8E-4D0E-90E1-AA4C6F3B8D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smtClean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899100" y="685800"/>
            <a:ext cx="7349400" cy="19278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899100" y="2670300"/>
            <a:ext cx="7349400" cy="11043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6300" y="1117800"/>
            <a:ext cx="8226900" cy="3569400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3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17145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493100" y="2886300"/>
            <a:ext cx="5826600" cy="5751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493100" y="3461400"/>
            <a:ext cx="5826600" cy="6507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35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6300" y="1125900"/>
            <a:ext cx="3882600" cy="3561300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808700" y="1125900"/>
            <a:ext cx="3882600" cy="3561300"/>
          </a:xfrm>
        </p:spPr>
        <p:txBody>
          <a:bodyPr lIns="90000" tIns="46800" rIns="90000" bIns="46800">
            <a:normAutofit/>
          </a:bodyPr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05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05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456300" y="1071900"/>
            <a:ext cx="4006800" cy="2862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6300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4676813" y="1066297"/>
            <a:ext cx="4006800" cy="2862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76813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456300" y="1166400"/>
            <a:ext cx="3924808" cy="3456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4762800" y="1166400"/>
            <a:ext cx="3920400" cy="3456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2024/11/1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7676100" y="685800"/>
            <a:ext cx="783000" cy="37719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1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85800" y="685800"/>
            <a:ext cx="6876900" cy="3771900"/>
          </a:xfrm>
        </p:spPr>
        <p:txBody>
          <a:bodyPr vert="eaVert" lIns="46800" tIns="46800" rIns="46800" bIns="46800"/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456300" y="580500"/>
            <a:ext cx="8229600" cy="4112100"/>
          </a:xfrm>
        </p:spPr>
        <p:txBody>
          <a:bodyPr/>
          <a:lstStyle>
            <a:lvl1pPr marL="171450" indent="-17145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99100" y="1863000"/>
            <a:ext cx="7349400" cy="7641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5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99100" y="2670300"/>
            <a:ext cx="7349400" cy="3537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15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ags" Target="../tags/tag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ags" Target="../tags/tag64.xml"/><Relationship Id="rId18" Type="http://schemas.openxmlformats.org/officeDocument/2006/relationships/tags" Target="../tags/tag6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17" Type="http://schemas.openxmlformats.org/officeDocument/2006/relationships/tags" Target="../tags/tag68.xml"/><Relationship Id="rId2" Type="http://schemas.openxmlformats.org/officeDocument/2006/relationships/slideLayout" Target="../slideLayouts/slideLayout33.xml"/><Relationship Id="rId16" Type="http://schemas.openxmlformats.org/officeDocument/2006/relationships/tags" Target="../tags/tag67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tags" Target="../tags/tag6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tags" Target="../tags/tag6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6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slideMasters/_rels/slideMaster19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slideMasters/_rels/slideMaster25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1" Type="http://schemas.openxmlformats.org/officeDocument/2006/relationships/theme" Target="../theme/theme26.xml"/></Relationships>
</file>

<file path=ppt/slideMasters/_rels/slideMaster27.xml.rels><?xml version="1.0" encoding="UTF-8" standalone="yes"?>
<Relationships xmlns="http://schemas.openxmlformats.org/package/2006/relationships"><Relationship Id="rId1" Type="http://schemas.openxmlformats.org/officeDocument/2006/relationships/theme" Target="../theme/theme27.xml"/></Relationships>
</file>

<file path=ppt/slideMasters/_rels/slideMaster28.xml.rels><?xml version="1.0" encoding="UTF-8" standalone="yes"?>
<Relationships xmlns="http://schemas.openxmlformats.org/package/2006/relationships"><Relationship Id="rId1" Type="http://schemas.openxmlformats.org/officeDocument/2006/relationships/theme" Target="../theme/theme28.xml"/></Relationships>
</file>

<file path=ppt/slideMasters/_rels/slideMaster29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slideMasters/_rels/slideMaster30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slideMasters/_rels/slideMaster3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1.xml"/></Relationships>
</file>

<file path=ppt/slideMasters/_rels/slideMaster32.xml.rels><?xml version="1.0" encoding="UTF-8" standalone="yes"?>
<Relationships xmlns="http://schemas.openxmlformats.org/package/2006/relationships"><Relationship Id="rId1" Type="http://schemas.openxmlformats.org/officeDocument/2006/relationships/theme" Target="../theme/theme32.xml"/></Relationships>
</file>

<file path=ppt/slideMasters/_rels/slideMaster3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4"/>
          <p:cNvSpPr>
            <a:spLocks noGrp="1"/>
          </p:cNvSpPr>
          <p:nvPr>
            <p:ph type="title"/>
          </p:nvPr>
        </p:nvSpPr>
        <p:spPr>
          <a:xfrm>
            <a:off x="457200" y="68263"/>
            <a:ext cx="8229600" cy="1131887"/>
          </a:xfrm>
          <a:prstGeom prst="rect">
            <a:avLst/>
          </a:prstGeom>
          <a:noFill/>
          <a:ln w="12700">
            <a:noFill/>
          </a:ln>
        </p:spPr>
        <p:txBody>
          <a:bodyPr lIns="45718" tIns="45718" rIns="45718" bIns="45718" anchor="ctr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7" name="文本占位符 1025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noFill/>
          <a:ln w="12700">
            <a:noFill/>
          </a:ln>
        </p:spPr>
        <p:txBody>
          <a:bodyPr lIns="45718" tIns="45718" rIns="45718" bIns="45718" anchor="t"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 indent="-3259455"/>
            <a:r>
              <a:rPr lang="en-US" altLang="zh-CN" dirty="0"/>
              <a:t>Second level</a:t>
            </a:r>
          </a:p>
          <a:p>
            <a:pPr lvl="2" indent="-3038475"/>
            <a:r>
              <a:rPr lang="en-US" altLang="zh-CN" dirty="0"/>
              <a:t>Third level</a:t>
            </a:r>
          </a:p>
          <a:p>
            <a:pPr lvl="3" indent="-3634105"/>
            <a:r>
              <a:rPr lang="en-US" altLang="zh-CN" dirty="0"/>
              <a:t>Fourth level</a:t>
            </a:r>
          </a:p>
          <a:p>
            <a:pPr lvl="4" indent="-3634105"/>
            <a:r>
              <a:rPr lang="en-US" altLang="zh-CN" dirty="0"/>
              <a:t>Fifth level</a:t>
            </a:r>
          </a:p>
        </p:txBody>
      </p:sp>
      <p:sp>
        <p:nvSpPr>
          <p:cNvPr id="2" name="灯片编号占位符 1026"/>
          <p:cNvSpPr>
            <a:spLocks noGrp="1"/>
          </p:cNvSpPr>
          <p:nvPr>
            <p:ph type="sldNum" sz="quarter" idx="2"/>
          </p:nvPr>
        </p:nvSpPr>
        <p:spPr>
          <a:xfrm>
            <a:off x="8426450" y="4765675"/>
            <a:ext cx="257175" cy="269875"/>
          </a:xfrm>
          <a:prstGeom prst="rect">
            <a:avLst/>
          </a:prstGeom>
          <a:noFill/>
          <a:ln w="12700">
            <a:noFill/>
          </a:ln>
        </p:spPr>
        <p:txBody>
          <a:bodyPr vert="horz" wrap="none" lIns="45718" tIns="45718" rIns="45718" bIns="45718" numCol="1" anchor="ctr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733" r:id="rId1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rgbClr val="000000"/>
          </a:solidFill>
          <a:latin typeface="+mj-lt"/>
          <a:ea typeface="+mj-ea"/>
          <a:cs typeface="Calibri" panose="020F0502020204030204" pitchFamily="34" charset="0"/>
          <a:sym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5pPr>
      <a:lvl6pPr marL="4572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6pPr>
      <a:lvl7pPr marL="9144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7pPr>
      <a:lvl8pPr marL="13716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8pPr>
      <a:lvl9pPr marL="18288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1pPr>
      <a:lvl2pPr marL="3716655" lvl="1" indent="-325945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2pPr>
      <a:lvl3pPr marL="3952875" lvl="2" indent="-303847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3pPr>
      <a:lvl4pPr marL="5005705" lvl="3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4pPr>
      <a:lvl5pPr marL="5462905" lvl="4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»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5pPr>
      <a:lvl6pPr marL="2514600" lvl="5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971800" lvl="6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429000" lvl="7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886200" lvl="8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bodyStyle>
    <p:otherStyle>
      <a:lvl1pPr marL="0" lvl="0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0" lvl="1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0" lvl="2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0" lvl="3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0" lvl="4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286000" lvl="5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743200" lvl="6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200400" lvl="7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657600" lvl="8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456300" y="456300"/>
            <a:ext cx="8226900" cy="529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456300" y="1117800"/>
            <a:ext cx="8226900" cy="35694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4590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3087000" y="4735800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66582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DF7F72E-BA1F-4411-8FE4-7D901F2E1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98DE791-D23F-4EBC-B551-9020B830B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E8E125C-FF85-4DAB-8DD4-F194A6B03A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A386A-91F9-45F3-B065-057DF61FC486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FF3BC9B-3777-4737-81B9-3EE342CC60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E4B325-49D2-41A2-A206-C4A2759F30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01A91-53A4-4A54-9A06-A2EACDE5BF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456300" y="456300"/>
            <a:ext cx="8226900" cy="529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456300" y="1117800"/>
            <a:ext cx="8226900" cy="35694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4590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3087000" y="4735800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66582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4099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200" smtClean="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200" smtClean="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6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3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22"/>
          <p:cNvSpPr>
            <a:spLocks noChangeArrowheads="1"/>
          </p:cNvSpPr>
          <p:nvPr/>
        </p:nvSpPr>
        <p:spPr bwMode="auto">
          <a:xfrm>
            <a:off x="0" y="988695"/>
            <a:ext cx="9144000" cy="2946083"/>
          </a:xfrm>
          <a:prstGeom prst="rect">
            <a:avLst/>
          </a:prstGeom>
          <a:solidFill>
            <a:schemeClr val="bg2"/>
          </a:solidFill>
          <a:ln w="12700">
            <a:noFill/>
            <a:miter lim="400000"/>
          </a:ln>
        </p:spPr>
        <p:txBody>
          <a:bodyPr lIns="45718" rIns="45718" anchor="ctr"/>
          <a:lstStyle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148" name="Shape 22"/>
          <p:cNvSpPr>
            <a:spLocks noChangeArrowheads="1"/>
          </p:cNvSpPr>
          <p:nvPr/>
        </p:nvSpPr>
        <p:spPr bwMode="auto">
          <a:xfrm>
            <a:off x="733901" y="801529"/>
            <a:ext cx="7676674" cy="3319939"/>
          </a:xfrm>
          <a:prstGeom prst="rect">
            <a:avLst/>
          </a:prstGeom>
          <a:solidFill>
            <a:srgbClr val="C51A24"/>
          </a:solidFill>
          <a:ln w="12700">
            <a:noFill/>
            <a:miter lim="400000"/>
          </a:ln>
          <a:effectLst/>
        </p:spPr>
        <p:txBody>
          <a:bodyPr lIns="45718" rIns="45718" anchor="ctr"/>
          <a:lstStyle/>
          <a:p>
            <a:pPr algn="ctr"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151" name="未标题-2-01.png" descr="未标题-2-01.png"/>
          <p:cNvPicPr>
            <a:picLocks noChangeAspect="1"/>
          </p:cNvPicPr>
          <p:nvPr/>
        </p:nvPicPr>
        <p:blipFill>
          <a:blip r:embed="rId3"/>
          <a:srcRect l="11929" t="5841" r="17577" b="54250"/>
          <a:stretch>
            <a:fillRect/>
          </a:stretch>
        </p:blipFill>
        <p:spPr bwMode="auto">
          <a:xfrm>
            <a:off x="-54292" y="22860"/>
            <a:ext cx="9198293" cy="5174456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4" name="Shape 26"/>
          <p:cNvSpPr/>
          <p:nvPr/>
        </p:nvSpPr>
        <p:spPr>
          <a:xfrm>
            <a:off x="3021330" y="3127375"/>
            <a:ext cx="3148965" cy="299085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>
            <a:spAutoFit/>
          </a:bodyPr>
          <a:lstStyle/>
          <a:p>
            <a:pPr lvl="0"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350" kern="0" dirty="0">
                <a:sym typeface="微软雅黑" panose="020B0503020204020204" pitchFamily="34" charset="-122"/>
              </a:rPr>
              <a:t>学生</a:t>
            </a:r>
          </a:p>
        </p:txBody>
      </p:sp>
      <p:sp>
        <p:nvSpPr>
          <p:cNvPr id="16" name="Shape 26"/>
          <p:cNvSpPr/>
          <p:nvPr/>
        </p:nvSpPr>
        <p:spPr>
          <a:xfrm>
            <a:off x="1127760" y="1405414"/>
            <a:ext cx="6888956" cy="1337945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>
            <a:spAutoFit/>
          </a:bodyPr>
          <a:lstStyle/>
          <a:p>
            <a:pPr lvl="0" algn="ctr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3300" b="1" kern="0" dirty="0">
                <a:sym typeface="微软雅黑" panose="020B0503020204020204" pitchFamily="34" charset="-122"/>
              </a:rPr>
              <a:t>校友邦实习实训平台</a:t>
            </a:r>
            <a:endParaRPr lang="zh-CN" sz="3600" b="1" kern="0" dirty="0">
              <a:sym typeface="微软雅黑" panose="020B0503020204020204" pitchFamily="34" charset="-122"/>
            </a:endParaRPr>
          </a:p>
          <a:p>
            <a:pPr lvl="0" algn="ctr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2100" kern="0" dirty="0">
                <a:sym typeface="微软雅黑" panose="020B0503020204020204" pitchFamily="34" charset="-122"/>
              </a:rPr>
              <a:t>操作指南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3781901" y="2923699"/>
            <a:ext cx="15801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010978" y="4356735"/>
            <a:ext cx="1122521" cy="359569"/>
            <a:chOff x="8365" y="9148"/>
            <a:chExt cx="2357" cy="755"/>
          </a:xfrm>
        </p:grpSpPr>
        <p:sp>
          <p:nvSpPr>
            <p:cNvPr id="29" name="Shape 22"/>
            <p:cNvSpPr>
              <a:spLocks noChangeArrowheads="1"/>
            </p:cNvSpPr>
            <p:nvPr/>
          </p:nvSpPr>
          <p:spPr bwMode="auto">
            <a:xfrm>
              <a:off x="8365" y="9454"/>
              <a:ext cx="2357" cy="4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miter lim="400000"/>
            </a:ln>
          </p:spPr>
          <p:txBody>
            <a:bodyPr lIns="45718" rIns="45718" anchor="ctr"/>
            <a:lstStyle/>
            <a:p>
              <a:pPr hangingPunct="0"/>
              <a:endParaRPr lang="en-US" altLang="zh-CN" sz="1800" b="0" baseline="0">
                <a:solidFill>
                  <a:srgbClr val="DF2024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1" name="Shape 26"/>
            <p:cNvSpPr/>
            <p:nvPr/>
          </p:nvSpPr>
          <p:spPr>
            <a:xfrm>
              <a:off x="8647" y="9518"/>
              <a:ext cx="1793" cy="38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45718" rIns="45718">
              <a:spAutoFit/>
            </a:bodyPr>
            <a:lstStyle/>
            <a:p>
              <a:pPr algn="ctr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sz="4200" b="0" baseline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en-US" altLang="zh-CN" sz="600" kern="0" baseline="0" dirty="0">
                  <a:solidFill>
                    <a:srgbClr val="C00000"/>
                  </a:solidFill>
                  <a:effectLst/>
                  <a:sym typeface="微软雅黑" panose="020B0503020204020204" pitchFamily="34" charset="-122"/>
                </a:rPr>
                <a:t>www.xybsyw.com</a:t>
              </a:r>
            </a:p>
          </p:txBody>
        </p:sp>
        <p:pic>
          <p:nvPicPr>
            <p:cNvPr id="32" name="图片 31" descr="红色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76" y="9148"/>
              <a:ext cx="1335" cy="43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hape 22"/>
          <p:cNvSpPr>
            <a:spLocks noChangeArrowheads="1"/>
          </p:cNvSpPr>
          <p:nvPr/>
        </p:nvSpPr>
        <p:spPr bwMode="auto">
          <a:xfrm>
            <a:off x="1363980" y="1133475"/>
            <a:ext cx="7399973" cy="3068003"/>
          </a:xfrm>
          <a:prstGeom prst="rect">
            <a:avLst/>
          </a:prstGeom>
          <a:solidFill>
            <a:srgbClr val="EFEFEF"/>
          </a:solidFill>
          <a:ln w="12700">
            <a:noFill/>
            <a:miter lim="400000"/>
          </a:ln>
          <a:effectLst>
            <a:outerShdw dir="13500000" sy="23000" kx="1200000" algn="br" rotWithShape="0">
              <a:prstClr val="black">
                <a:alpha val="9000"/>
              </a:prstClr>
            </a:outerShdw>
            <a:reflection stA="45000" endPos="0" dist="50800" dir="5400000" sy="-100000" algn="bl" rotWithShape="0"/>
          </a:effectLst>
        </p:spPr>
        <p:txBody>
          <a:bodyPr lIns="45718" rIns="45718" anchor="ctr"/>
          <a:lstStyle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Shape 22"/>
          <p:cNvSpPr>
            <a:spLocks noChangeArrowheads="1"/>
          </p:cNvSpPr>
          <p:nvPr/>
        </p:nvSpPr>
        <p:spPr bwMode="auto">
          <a:xfrm>
            <a:off x="-476" y="923925"/>
            <a:ext cx="1772603" cy="939165"/>
          </a:xfrm>
          <a:prstGeom prst="rect">
            <a:avLst/>
          </a:prstGeom>
          <a:solidFill>
            <a:srgbClr val="C51A24"/>
          </a:solidFill>
          <a:ln w="12700">
            <a:noFill/>
            <a:miter lim="400000"/>
          </a:ln>
        </p:spPr>
        <p:txBody>
          <a:bodyPr lIns="45718" rIns="45718" anchor="ctr"/>
          <a:lstStyle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-1745153" y="-922362"/>
            <a:ext cx="1279706" cy="504321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ea typeface="字魂105号-简雅黑" panose="00000500000000000000" pitchFamily="2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96240" y="1001078"/>
            <a:ext cx="967740" cy="50673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 rtlCol="0">
            <a:spAutoFit/>
          </a:bodyPr>
          <a:lstStyle/>
          <a:p>
            <a:pPr lvl="0" algn="dist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2700" kern="0" dirty="0">
                <a:sym typeface="+mn-ea"/>
              </a:rPr>
              <a:t>目录</a:t>
            </a:r>
          </a:p>
        </p:txBody>
      </p:sp>
      <p:sp>
        <p:nvSpPr>
          <p:cNvPr id="51" name="矩形 50"/>
          <p:cNvSpPr/>
          <p:nvPr/>
        </p:nvSpPr>
        <p:spPr>
          <a:xfrm>
            <a:off x="248603" y="1484948"/>
            <a:ext cx="1286351" cy="299085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 rtlCol="0">
            <a:spAutoFit/>
          </a:bodyPr>
          <a:lstStyle/>
          <a:p>
            <a:pPr lvl="0" algn="ctr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350" kern="0" dirty="0">
                <a:sym typeface="+mn-ea"/>
              </a:rPr>
              <a:t>CONTENTS</a:t>
            </a:r>
          </a:p>
        </p:txBody>
      </p:sp>
      <p:sp>
        <p:nvSpPr>
          <p:cNvPr id="8" name="矩形 7"/>
          <p:cNvSpPr/>
          <p:nvPr/>
        </p:nvSpPr>
        <p:spPr>
          <a:xfrm>
            <a:off x="2924810" y="2228850"/>
            <a:ext cx="2439035" cy="229870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050" kern="0" dirty="0">
                <a:solidFill>
                  <a:schemeClr val="bg1">
                    <a:lumMod val="50000"/>
                  </a:schemeClr>
                </a:solidFill>
                <a:sym typeface="+mn-ea"/>
              </a:rPr>
              <a:t>校友邦平台角色介绍和整体流程概述</a:t>
            </a:r>
          </a:p>
        </p:txBody>
      </p:sp>
      <p:sp>
        <p:nvSpPr>
          <p:cNvPr id="12" name="矩形 11"/>
          <p:cNvSpPr/>
          <p:nvPr/>
        </p:nvSpPr>
        <p:spPr>
          <a:xfrm>
            <a:off x="2890520" y="1929765"/>
            <a:ext cx="2065020" cy="29908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500" kern="0" dirty="0">
                <a:solidFill>
                  <a:schemeClr val="tx1"/>
                </a:solidFill>
                <a:sym typeface="+mn-ea"/>
              </a:rPr>
              <a:t>平台角色和流程概述</a:t>
            </a:r>
          </a:p>
        </p:txBody>
      </p:sp>
      <p:sp>
        <p:nvSpPr>
          <p:cNvPr id="6" name="矩形 5"/>
          <p:cNvSpPr/>
          <p:nvPr/>
        </p:nvSpPr>
        <p:spPr>
          <a:xfrm>
            <a:off x="2224723" y="1863090"/>
            <a:ext cx="690245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altLang="zh-CN" sz="3600" dirty="0">
                <a:solidFill>
                  <a:srgbClr val="C00000"/>
                </a:solidFill>
                <a:latin typeface="DIN Alternate" panose="020B0500000000000000" charset="0"/>
                <a:ea typeface="Microsoft YaHei Regular" panose="020B0502040204020203" charset="-122"/>
                <a:cs typeface="DIN Alternate" panose="020B0500000000000000" charset="0"/>
              </a:rPr>
              <a:t>01</a:t>
            </a:r>
          </a:p>
        </p:txBody>
      </p:sp>
      <p:sp>
        <p:nvSpPr>
          <p:cNvPr id="72" name="矩形 71"/>
          <p:cNvSpPr/>
          <p:nvPr/>
        </p:nvSpPr>
        <p:spPr>
          <a:xfrm>
            <a:off x="2924651" y="3181826"/>
            <a:ext cx="2198370" cy="229870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050" kern="0" dirty="0">
                <a:solidFill>
                  <a:schemeClr val="bg1">
                    <a:lumMod val="50000"/>
                  </a:schemeClr>
                </a:solidFill>
                <a:sym typeface="+mn-ea"/>
              </a:rPr>
              <a:t>学生校友邦微信小程序的操作说明</a:t>
            </a:r>
          </a:p>
        </p:txBody>
      </p:sp>
      <p:sp>
        <p:nvSpPr>
          <p:cNvPr id="73" name="矩形 72"/>
          <p:cNvSpPr/>
          <p:nvPr/>
        </p:nvSpPr>
        <p:spPr>
          <a:xfrm>
            <a:off x="2890520" y="2900045"/>
            <a:ext cx="2131060" cy="29908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500" kern="0" dirty="0">
                <a:solidFill>
                  <a:schemeClr val="tx1"/>
                </a:solidFill>
                <a:sym typeface="+mn-ea"/>
              </a:rPr>
              <a:t>学生移动端操作</a:t>
            </a:r>
          </a:p>
        </p:txBody>
      </p:sp>
      <p:sp>
        <p:nvSpPr>
          <p:cNvPr id="70" name="矩形 69"/>
          <p:cNvSpPr/>
          <p:nvPr/>
        </p:nvSpPr>
        <p:spPr>
          <a:xfrm>
            <a:off x="2204244" y="2832735"/>
            <a:ext cx="743585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altLang="zh-CN" sz="3600" dirty="0">
                <a:solidFill>
                  <a:srgbClr val="C00000"/>
                </a:solidFill>
                <a:latin typeface="DIN Alternate" panose="020B0500000000000000" charset="0"/>
                <a:ea typeface="Microsoft YaHei Regular" panose="020B0502040204020203" charset="-122"/>
                <a:cs typeface="DIN Alternate" panose="020B0500000000000000" charset="0"/>
              </a:rPr>
              <a:t>03</a:t>
            </a:r>
          </a:p>
        </p:txBody>
      </p:sp>
      <p:sp>
        <p:nvSpPr>
          <p:cNvPr id="77" name="矩形 76"/>
          <p:cNvSpPr/>
          <p:nvPr/>
        </p:nvSpPr>
        <p:spPr>
          <a:xfrm>
            <a:off x="6043136" y="2228374"/>
            <a:ext cx="1971199" cy="229870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050" kern="0" dirty="0">
                <a:solidFill>
                  <a:schemeClr val="bg1">
                    <a:lumMod val="50000"/>
                  </a:schemeClr>
                </a:solidFill>
                <a:sym typeface="+mn-ea"/>
              </a:rPr>
              <a:t>学生账号注册登录</a:t>
            </a:r>
          </a:p>
        </p:txBody>
      </p:sp>
      <p:sp>
        <p:nvSpPr>
          <p:cNvPr id="78" name="矩形 77"/>
          <p:cNvSpPr/>
          <p:nvPr/>
        </p:nvSpPr>
        <p:spPr>
          <a:xfrm>
            <a:off x="6008846" y="1929765"/>
            <a:ext cx="1627823" cy="29908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500" kern="0" dirty="0">
                <a:solidFill>
                  <a:schemeClr val="tx1"/>
                </a:solidFill>
                <a:sym typeface="+mn-ea"/>
              </a:rPr>
              <a:t>登录指南</a:t>
            </a:r>
          </a:p>
        </p:txBody>
      </p:sp>
      <p:sp>
        <p:nvSpPr>
          <p:cNvPr id="76" name="矩形 75"/>
          <p:cNvSpPr/>
          <p:nvPr/>
        </p:nvSpPr>
        <p:spPr>
          <a:xfrm>
            <a:off x="5268754" y="1863090"/>
            <a:ext cx="74676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altLang="zh-CN" sz="3600" dirty="0">
                <a:solidFill>
                  <a:srgbClr val="C00000"/>
                </a:solidFill>
                <a:latin typeface="DIN Alternate" panose="020B0500000000000000" charset="0"/>
                <a:ea typeface="Microsoft YaHei Regular" panose="020B0502040204020203" charset="-122"/>
                <a:cs typeface="DIN Alternate" panose="020B0500000000000000" charset="0"/>
              </a:rPr>
              <a:t>02</a:t>
            </a:r>
          </a:p>
        </p:txBody>
      </p:sp>
      <p:sp>
        <p:nvSpPr>
          <p:cNvPr id="82" name="矩形 81"/>
          <p:cNvSpPr/>
          <p:nvPr/>
        </p:nvSpPr>
        <p:spPr>
          <a:xfrm>
            <a:off x="6043295" y="3182620"/>
            <a:ext cx="2258695" cy="229870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050" kern="0" dirty="0">
                <a:solidFill>
                  <a:schemeClr val="bg1">
                    <a:lumMod val="50000"/>
                  </a:schemeClr>
                </a:solidFill>
                <a:sym typeface="+mn-ea"/>
              </a:rPr>
              <a:t>学生校友邦电脑网页的操作说明</a:t>
            </a:r>
          </a:p>
        </p:txBody>
      </p:sp>
      <p:sp>
        <p:nvSpPr>
          <p:cNvPr id="83" name="矩形 82"/>
          <p:cNvSpPr/>
          <p:nvPr/>
        </p:nvSpPr>
        <p:spPr>
          <a:xfrm>
            <a:off x="6009005" y="2900045"/>
            <a:ext cx="2004695" cy="29908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500" kern="0" dirty="0">
                <a:solidFill>
                  <a:schemeClr val="tx1"/>
                </a:solidFill>
                <a:sym typeface="+mn-ea"/>
              </a:rPr>
              <a:t>学生电脑网页操作</a:t>
            </a:r>
          </a:p>
        </p:txBody>
      </p:sp>
      <p:sp>
        <p:nvSpPr>
          <p:cNvPr id="81" name="矩形 80"/>
          <p:cNvSpPr/>
          <p:nvPr/>
        </p:nvSpPr>
        <p:spPr>
          <a:xfrm>
            <a:off x="5273834" y="2832735"/>
            <a:ext cx="75946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altLang="zh-CN" sz="3600" dirty="0">
                <a:solidFill>
                  <a:srgbClr val="C00000"/>
                </a:solidFill>
                <a:latin typeface="DIN Alternate" panose="020B0500000000000000" charset="0"/>
                <a:ea typeface="Microsoft YaHei Regular" panose="020B0502040204020203" charset="-122"/>
                <a:cs typeface="DIN Alternate" panose="020B0500000000000000" charset="0"/>
              </a:rPr>
              <a:t>04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8131969" y="131921"/>
            <a:ext cx="782479" cy="275273"/>
            <a:chOff x="17075" y="277"/>
            <a:chExt cx="1643" cy="578"/>
          </a:xfrm>
        </p:grpSpPr>
        <p:grpSp>
          <p:nvGrpSpPr>
            <p:cNvPr id="10" name="组合 9"/>
            <p:cNvGrpSpPr/>
            <p:nvPr/>
          </p:nvGrpSpPr>
          <p:grpSpPr>
            <a:xfrm>
              <a:off x="17075" y="491"/>
              <a:ext cx="1643" cy="364"/>
              <a:chOff x="17075" y="619"/>
              <a:chExt cx="1643" cy="364"/>
            </a:xfrm>
          </p:grpSpPr>
          <p:sp>
            <p:nvSpPr>
              <p:cNvPr id="4" name="Shape 22"/>
              <p:cNvSpPr>
                <a:spLocks noChangeArrowheads="1"/>
              </p:cNvSpPr>
              <p:nvPr/>
            </p:nvSpPr>
            <p:spPr bwMode="auto">
              <a:xfrm>
                <a:off x="17075" y="619"/>
                <a:ext cx="1643" cy="29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  <a:miter lim="400000"/>
              </a:ln>
            </p:spPr>
            <p:txBody>
              <a:bodyPr lIns="45718" rIns="45718" anchor="ctr"/>
              <a:lstStyle/>
              <a:p>
                <a:pPr hangingPunct="0"/>
                <a:endParaRPr lang="en-US" altLang="zh-CN" sz="1800" b="0" baseline="0">
                  <a:solidFill>
                    <a:srgbClr val="DF2024"/>
                  </a:solidFill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16" name="Shape 26"/>
              <p:cNvSpPr/>
              <p:nvPr/>
            </p:nvSpPr>
            <p:spPr>
              <a:xfrm>
                <a:off x="17272" y="646"/>
                <a:ext cx="1250" cy="337"/>
              </a:xfrm>
              <a:prstGeom prst="rect">
                <a:avLst/>
              </a:prstGeom>
              <a:ln w="12700">
                <a:miter lim="400000"/>
              </a:ln>
              <a:effectLst/>
            </p:spPr>
            <p:txBody>
              <a:bodyPr wrap="square" lIns="45718" rIns="45718">
                <a:spAutoFit/>
              </a:bodyPr>
              <a:lstStyle/>
              <a:p>
                <a:pPr algn="ctr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 sz="4200" b="0" baseline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r>
                  <a:rPr lang="en-US" altLang="zh-CN" sz="450" kern="0" baseline="0" dirty="0">
                    <a:solidFill>
                      <a:srgbClr val="D62F2F"/>
                    </a:solidFill>
                    <a:effectLst/>
                    <a:sym typeface="微软雅黑" panose="020B0503020204020204" pitchFamily="34" charset="-122"/>
                  </a:rPr>
                  <a:t>www.xybsyw.com</a:t>
                </a:r>
              </a:p>
            </p:txBody>
          </p:sp>
        </p:grpSp>
        <p:pic>
          <p:nvPicPr>
            <p:cNvPr id="2" name="图片 1" descr="红色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32" y="277"/>
              <a:ext cx="929" cy="29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2"/>
          <p:cNvSpPr>
            <a:spLocks noChangeArrowheads="1"/>
          </p:cNvSpPr>
          <p:nvPr/>
        </p:nvSpPr>
        <p:spPr bwMode="auto">
          <a:xfrm>
            <a:off x="-952" y="1447324"/>
            <a:ext cx="9144953" cy="1966913"/>
          </a:xfrm>
          <a:prstGeom prst="rect">
            <a:avLst/>
          </a:prstGeom>
          <a:solidFill>
            <a:srgbClr val="C51A24"/>
          </a:solidFill>
          <a:ln w="12700">
            <a:noFill/>
            <a:miter lim="400000"/>
          </a:ln>
        </p:spPr>
        <p:txBody>
          <a:bodyPr lIns="45718" rIns="45718" anchor="ctr"/>
          <a:lstStyle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" name="Shape 22"/>
          <p:cNvSpPr>
            <a:spLocks noChangeArrowheads="1"/>
          </p:cNvSpPr>
          <p:nvPr/>
        </p:nvSpPr>
        <p:spPr bwMode="auto">
          <a:xfrm>
            <a:off x="897255" y="1504474"/>
            <a:ext cx="1534478" cy="2319338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</a:ln>
          <a:effectLst>
            <a:outerShdw blurRad="76200" dir="13500000" sy="23000" kx="1200000" algn="br" rotWithShape="0">
              <a:srgbClr val="B90003">
                <a:alpha val="20000"/>
              </a:srgbClr>
            </a:outerShdw>
          </a:effectLst>
        </p:spPr>
        <p:txBody>
          <a:bodyPr lIns="45718" rIns="45718" anchor="ctr"/>
          <a:lstStyle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11555" y="1814036"/>
            <a:ext cx="1290638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7200" dirty="0">
                <a:solidFill>
                  <a:srgbClr val="C00000"/>
                </a:solidFill>
                <a:effectLst/>
                <a:latin typeface="DIN Alternate" panose="020B0500000000000000" charset="0"/>
                <a:ea typeface="微软雅黑" panose="020B0503020204020204" pitchFamily="34" charset="-122"/>
                <a:cs typeface="DIN Alternate" panose="020B0500000000000000" charset="0"/>
                <a:sym typeface="+mn-ea"/>
              </a:rPr>
              <a:t> </a:t>
            </a:r>
            <a:r>
              <a:rPr lang="en-US" altLang="zh-CN" sz="7200" b="1" dirty="0">
                <a:solidFill>
                  <a:srgbClr val="C00000"/>
                </a:solidFill>
                <a:effectLst/>
                <a:latin typeface="DIN Alternate" panose="020B0500000000000000" charset="0"/>
                <a:ea typeface="Microsoft YaHei Bold" panose="020B0502040204020203" charset="-122"/>
                <a:cs typeface="DIN Alternate" panose="020B0500000000000000" charset="0"/>
                <a:sym typeface="+mn-ea"/>
              </a:rPr>
              <a:t>01</a:t>
            </a:r>
          </a:p>
        </p:txBody>
      </p:sp>
      <p:sp>
        <p:nvSpPr>
          <p:cNvPr id="11" name="矩形 10"/>
          <p:cNvSpPr/>
          <p:nvPr/>
        </p:nvSpPr>
        <p:spPr>
          <a:xfrm>
            <a:off x="2781776" y="2007394"/>
            <a:ext cx="4361498" cy="553085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 rtlCol="0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3000">
                <a:latin typeface="微软雅黑" panose="020B0503020204020204" pitchFamily="34" charset="-122"/>
                <a:ea typeface="微软雅黑" panose="020B0503020204020204" pitchFamily="34" charset="-122"/>
              </a:rPr>
              <a:t>平台角色和流程概述</a:t>
            </a:r>
          </a:p>
        </p:txBody>
      </p:sp>
      <p:sp>
        <p:nvSpPr>
          <p:cNvPr id="20" name="矩形 19"/>
          <p:cNvSpPr/>
          <p:nvPr/>
        </p:nvSpPr>
        <p:spPr>
          <a:xfrm>
            <a:off x="2781776" y="2596039"/>
            <a:ext cx="4486751" cy="22987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tIns="34290" rIns="45718" bIns="34290" anchor="t">
            <a:spAutoFit/>
          </a:bodyPr>
          <a:lstStyle/>
          <a:p>
            <a:pPr lvl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050" kern="0" dirty="0">
                <a:sym typeface="+mn-ea"/>
              </a:rPr>
              <a:t>校友邦平台角色介绍和整体流程概述</a:t>
            </a:r>
          </a:p>
        </p:txBody>
      </p:sp>
      <p:sp>
        <p:nvSpPr>
          <p:cNvPr id="6" name="矩形 5"/>
          <p:cNvSpPr/>
          <p:nvPr/>
        </p:nvSpPr>
        <p:spPr>
          <a:xfrm>
            <a:off x="1012190" y="2826385"/>
            <a:ext cx="1120775" cy="4603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2400" dirty="0">
                <a:solidFill>
                  <a:srgbClr val="C00000"/>
                </a:solidFill>
                <a:latin typeface="DIN Alternate" panose="020B0500000000000000" charset="0"/>
                <a:ea typeface="方正黑体简体" panose="02010601030101010101" pitchFamily="2" charset="-122"/>
                <a:cs typeface="DIN Alternate" panose="020B0500000000000000" charset="0"/>
                <a:sym typeface="Noto Serif CJK SC" panose="02020400000000000000" pitchFamily="18" charset="-122"/>
              </a:rPr>
              <a:t>PART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131969" y="131921"/>
            <a:ext cx="782479" cy="275273"/>
            <a:chOff x="17075" y="277"/>
            <a:chExt cx="1643" cy="578"/>
          </a:xfrm>
        </p:grpSpPr>
        <p:grpSp>
          <p:nvGrpSpPr>
            <p:cNvPr id="12" name="组合 11"/>
            <p:cNvGrpSpPr/>
            <p:nvPr/>
          </p:nvGrpSpPr>
          <p:grpSpPr>
            <a:xfrm>
              <a:off x="17075" y="491"/>
              <a:ext cx="1643" cy="364"/>
              <a:chOff x="17075" y="619"/>
              <a:chExt cx="1643" cy="364"/>
            </a:xfrm>
          </p:grpSpPr>
          <p:sp>
            <p:nvSpPr>
              <p:cNvPr id="13" name="Shape 22"/>
              <p:cNvSpPr>
                <a:spLocks noChangeArrowheads="1"/>
              </p:cNvSpPr>
              <p:nvPr/>
            </p:nvSpPr>
            <p:spPr bwMode="auto">
              <a:xfrm>
                <a:off x="17075" y="619"/>
                <a:ext cx="1643" cy="29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  <a:miter lim="400000"/>
              </a:ln>
            </p:spPr>
            <p:txBody>
              <a:bodyPr lIns="45718" rIns="45718" anchor="ctr"/>
              <a:lstStyle/>
              <a:p>
                <a:pPr hangingPunct="0"/>
                <a:endParaRPr lang="en-US" altLang="zh-CN" sz="1800" b="0" baseline="0">
                  <a:solidFill>
                    <a:srgbClr val="DF2024"/>
                  </a:solidFill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16" name="Shape 26"/>
              <p:cNvSpPr/>
              <p:nvPr/>
            </p:nvSpPr>
            <p:spPr>
              <a:xfrm>
                <a:off x="17272" y="646"/>
                <a:ext cx="1250" cy="337"/>
              </a:xfrm>
              <a:prstGeom prst="rect">
                <a:avLst/>
              </a:prstGeom>
              <a:ln w="12700">
                <a:miter lim="400000"/>
              </a:ln>
              <a:effectLst/>
            </p:spPr>
            <p:txBody>
              <a:bodyPr wrap="square" lIns="45718" rIns="45718">
                <a:spAutoFit/>
              </a:bodyPr>
              <a:lstStyle/>
              <a:p>
                <a:pPr algn="ctr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 sz="4200" b="0" baseline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r>
                  <a:rPr lang="en-US" altLang="zh-CN" sz="450" kern="0" baseline="0" dirty="0">
                    <a:solidFill>
                      <a:srgbClr val="D62F2F"/>
                    </a:solidFill>
                    <a:effectLst/>
                    <a:sym typeface="微软雅黑" panose="020B0503020204020204" pitchFamily="34" charset="-122"/>
                  </a:rPr>
                  <a:t>www.xybsyw.com</a:t>
                </a:r>
              </a:p>
            </p:txBody>
          </p:sp>
        </p:grpSp>
        <p:pic>
          <p:nvPicPr>
            <p:cNvPr id="14" name="图片 13" descr="红色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432" y="277"/>
              <a:ext cx="929" cy="29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>
                <a:sym typeface="+mn-ea"/>
              </a:rPr>
              <a:t>平台角色</a:t>
            </a:r>
            <a:r>
              <a:rPr lang="en-US" altLang="zh-CN">
                <a:sym typeface="+mn-ea"/>
              </a:rPr>
              <a:t>-</a:t>
            </a:r>
            <a:r>
              <a:rPr lang="zh-CN" altLang="en-US">
                <a:sym typeface="+mn-ea"/>
              </a:rPr>
              <a:t>按账号权限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720090"/>
            <a:ext cx="5943600" cy="37033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>
                <a:sym typeface="+mn-ea"/>
              </a:rPr>
              <a:t>平台角色</a:t>
            </a:r>
            <a:r>
              <a:rPr lang="en-US" altLang="zh-CN">
                <a:sym typeface="+mn-ea"/>
              </a:rPr>
              <a:t>-</a:t>
            </a:r>
            <a:r>
              <a:rPr lang="zh-CN" altLang="en-US">
                <a:sym typeface="+mn-ea"/>
              </a:rPr>
              <a:t>按账号权限</a:t>
            </a:r>
            <a:endParaRPr lang="zh-CN" altLang="en-US"/>
          </a:p>
        </p:txBody>
      </p:sp>
      <p:sp>
        <p:nvSpPr>
          <p:cNvPr id="7" name="同侧圆角矩形 6"/>
          <p:cNvSpPr/>
          <p:nvPr/>
        </p:nvSpPr>
        <p:spPr>
          <a:xfrm>
            <a:off x="1454150" y="1969770"/>
            <a:ext cx="1276350" cy="495300"/>
          </a:xfrm>
          <a:prstGeom prst="round2SameRect">
            <a:avLst/>
          </a:prstGeom>
          <a:solidFill>
            <a:srgbClr val="7F7F7F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指导老师</a:t>
            </a:r>
          </a:p>
        </p:txBody>
      </p:sp>
      <p:sp>
        <p:nvSpPr>
          <p:cNvPr id="9" name="同侧圆角矩形 8"/>
          <p:cNvSpPr/>
          <p:nvPr/>
        </p:nvSpPr>
        <p:spPr>
          <a:xfrm>
            <a:off x="1447800" y="926465"/>
            <a:ext cx="1274763" cy="495300"/>
          </a:xfrm>
          <a:prstGeom prst="round2SameRect">
            <a:avLst/>
          </a:prstGeom>
          <a:solidFill>
            <a:srgbClr val="C51A24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学生</a:t>
            </a:r>
          </a:p>
        </p:txBody>
      </p:sp>
      <p:sp>
        <p:nvSpPr>
          <p:cNvPr id="18" name="同侧圆角矩形 17"/>
          <p:cNvSpPr/>
          <p:nvPr/>
        </p:nvSpPr>
        <p:spPr>
          <a:xfrm>
            <a:off x="807720" y="2922905"/>
            <a:ext cx="2554605" cy="695960"/>
          </a:xfrm>
          <a:prstGeom prst="round2SameRect">
            <a:avLst/>
          </a:prstGeom>
          <a:solidFill>
            <a:schemeClr val="bg1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实习负责人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（管理员、实习负责老师）</a:t>
            </a:r>
          </a:p>
        </p:txBody>
      </p:sp>
      <p:sp>
        <p:nvSpPr>
          <p:cNvPr id="19" name="同侧圆角矩形 18"/>
          <p:cNvSpPr/>
          <p:nvPr/>
        </p:nvSpPr>
        <p:spPr>
          <a:xfrm>
            <a:off x="692785" y="4046220"/>
            <a:ext cx="2784475" cy="495300"/>
          </a:xfrm>
          <a:prstGeom prst="round2SameRect">
            <a:avLst/>
          </a:prstGeom>
          <a:solidFill>
            <a:srgbClr val="7F7F7F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教务管理（管理员）</a:t>
            </a:r>
          </a:p>
        </p:txBody>
      </p:sp>
      <p:sp>
        <p:nvSpPr>
          <p:cNvPr id="20" name="右箭头 19"/>
          <p:cNvSpPr/>
          <p:nvPr/>
        </p:nvSpPr>
        <p:spPr>
          <a:xfrm>
            <a:off x="2811463" y="2212658"/>
            <a:ext cx="1512888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418013" y="1707515"/>
            <a:ext cx="4068763" cy="1019175"/>
          </a:xfrm>
          <a:prstGeom prst="rect">
            <a:avLst/>
          </a:prstGeom>
          <a:solidFill>
            <a:srgbClr val="7F7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1</a:t>
            </a:r>
            <a:r>
              <a:rPr kumimoji="0" lang="zh-CN" altLang="en-US" sz="16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、岗位、报名审核；</a:t>
            </a:r>
            <a:endParaRPr kumimoji="0" lang="zh-CN" altLang="en-US" sz="1600" b="1" i="0" u="none" strike="noStrike" kern="1200" cap="none" spc="0" normalizeH="0" baseline="0" noProof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2</a:t>
            </a:r>
            <a:r>
              <a:rPr kumimoji="0" lang="zh-CN" altLang="en-US" sz="16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、签到考勤查看提醒；</a:t>
            </a:r>
            <a:endParaRPr kumimoji="0" lang="zh-CN" altLang="en-US" sz="1600" b="1" i="0" u="none" strike="noStrike" kern="1200" cap="none" spc="0" normalizeH="0" baseline="0" noProof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3</a:t>
            </a:r>
            <a:r>
              <a:rPr kumimoji="0" lang="zh-CN" altLang="en-US" sz="16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、周日志和实习报告批阅、实习成绩鉴定；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4</a:t>
            </a: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、部分统计信息查看。</a:t>
            </a:r>
          </a:p>
        </p:txBody>
      </p:sp>
      <p:sp>
        <p:nvSpPr>
          <p:cNvPr id="23" name="右箭头 22"/>
          <p:cNvSpPr/>
          <p:nvPr/>
        </p:nvSpPr>
        <p:spPr>
          <a:xfrm>
            <a:off x="3408045" y="3232785"/>
            <a:ext cx="96266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" name="右箭头 23"/>
          <p:cNvSpPr/>
          <p:nvPr/>
        </p:nvSpPr>
        <p:spPr>
          <a:xfrm>
            <a:off x="3529330" y="4255770"/>
            <a:ext cx="795655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5" name="右箭头 24"/>
          <p:cNvSpPr/>
          <p:nvPr/>
        </p:nvSpPr>
        <p:spPr>
          <a:xfrm>
            <a:off x="2759075" y="1183005"/>
            <a:ext cx="156591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416425" y="2821940"/>
            <a:ext cx="4070350" cy="95440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1</a:t>
            </a:r>
            <a:r>
              <a:rPr kumimoji="0" lang="zh-CN" altLang="en-US" sz="14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、发布实习计划（选择实习形式、制定实习要求， 编辑实习项目、关联指导老师）</a:t>
            </a:r>
            <a:endParaRPr kumimoji="0" lang="zh-CN" altLang="en-US" sz="1400" b="1" i="0" u="none" strike="noStrike" kern="1200" cap="none" spc="0" normalizeH="0" baseline="0" noProof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2</a:t>
            </a:r>
            <a:r>
              <a:rPr kumimoji="0" lang="zh-CN" altLang="en-US" sz="14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、实践基地管理；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3</a:t>
            </a:r>
            <a:r>
              <a:rPr kumimoji="0" lang="zh-CN" altLang="en-US" sz="14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、查看统计报表等。</a:t>
            </a:r>
          </a:p>
        </p:txBody>
      </p:sp>
      <p:sp>
        <p:nvSpPr>
          <p:cNvPr id="27" name="矩形 26"/>
          <p:cNvSpPr/>
          <p:nvPr/>
        </p:nvSpPr>
        <p:spPr>
          <a:xfrm>
            <a:off x="4414520" y="3882390"/>
            <a:ext cx="4072255" cy="803910"/>
          </a:xfrm>
          <a:prstGeom prst="rect">
            <a:avLst/>
          </a:prstGeom>
          <a:solidFill>
            <a:srgbClr val="7F7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600" b="1" i="0" u="none" strike="noStrike" kern="1200" cap="none" spc="0" normalizeH="0" baseline="0" noProof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1</a:t>
            </a:r>
            <a:r>
              <a:rPr kumimoji="0" lang="zh-CN" altLang="en-US" sz="16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、导入基础信息；</a:t>
            </a:r>
            <a:endParaRPr kumimoji="0" lang="zh-CN" altLang="en-US" sz="1600" b="1" i="0" u="none" strike="noStrike" kern="1200" cap="none" spc="0" normalizeH="0" baseline="0" noProof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2</a:t>
            </a:r>
            <a:r>
              <a:rPr kumimoji="0" lang="zh-CN" altLang="en-US" sz="16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、</a:t>
            </a:r>
            <a:r>
              <a:rPr lang="zh-CN" altLang="en-US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查看统计报表等。</a:t>
            </a:r>
            <a:endParaRPr kumimoji="0" lang="zh-CN" altLang="en-US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416425" y="510540"/>
            <a:ext cx="4070350" cy="1136650"/>
          </a:xfrm>
          <a:prstGeom prst="rect">
            <a:avLst/>
          </a:prstGeom>
          <a:solidFill>
            <a:srgbClr val="C51A2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1</a:t>
            </a: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、提交实习岗位或报名项目；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2</a:t>
            </a: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、签到考勤；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3</a:t>
            </a: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、提交过程材料（周日志等）和实习报告</a:t>
            </a: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；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4</a:t>
            </a: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、提交成绩鉴定等。</a:t>
            </a:r>
          </a:p>
        </p:txBody>
      </p:sp>
      <p:sp>
        <p:nvSpPr>
          <p:cNvPr id="29" name="上箭头 28"/>
          <p:cNvSpPr/>
          <p:nvPr/>
        </p:nvSpPr>
        <p:spPr>
          <a:xfrm>
            <a:off x="2018030" y="3618865"/>
            <a:ext cx="135255" cy="42735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" name="上箭头 29"/>
          <p:cNvSpPr/>
          <p:nvPr/>
        </p:nvSpPr>
        <p:spPr>
          <a:xfrm>
            <a:off x="2017395" y="2465070"/>
            <a:ext cx="135255" cy="457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" name="上下箭头 30"/>
          <p:cNvSpPr/>
          <p:nvPr/>
        </p:nvSpPr>
        <p:spPr>
          <a:xfrm>
            <a:off x="2023745" y="1421765"/>
            <a:ext cx="121920" cy="54737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 descr="矩形 23552"/>
          <p:cNvSpPr>
            <a:spLocks noChangeArrowheads="1"/>
          </p:cNvSpPr>
          <p:nvPr/>
        </p:nvSpPr>
        <p:spPr bwMode="auto">
          <a:xfrm>
            <a:off x="308610" y="133826"/>
            <a:ext cx="2681288" cy="32194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rIns="45718" rtlCol="0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500" b="1">
                <a:solidFill>
                  <a:schemeClr val="tx1"/>
                </a:solidFill>
                <a:latin typeface="Microsoft YaHei Bold" panose="020B0502040204020203" charset="-122"/>
                <a:ea typeface="Microsoft YaHei Bold" panose="020B0502040204020203" charset="-122"/>
                <a:sym typeface="+mn-ea"/>
              </a:rPr>
              <a:t>流程概述</a:t>
            </a:r>
          </a:p>
        </p:txBody>
      </p:sp>
      <p:sp>
        <p:nvSpPr>
          <p:cNvPr id="59" name="燕尾形 58"/>
          <p:cNvSpPr/>
          <p:nvPr/>
        </p:nvSpPr>
        <p:spPr>
          <a:xfrm>
            <a:off x="2591753" y="2308860"/>
            <a:ext cx="1285399" cy="409099"/>
          </a:xfrm>
          <a:prstGeom prst="chevron">
            <a:avLst/>
          </a:prstGeom>
          <a:solidFill>
            <a:schemeClr val="accent5">
              <a:lumMod val="75000"/>
            </a:schemeClr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162" name="文本占位符 1"/>
          <p:cNvSpPr/>
          <p:nvPr/>
        </p:nvSpPr>
        <p:spPr>
          <a:xfrm>
            <a:off x="2552224" y="1716405"/>
            <a:ext cx="1361599" cy="29908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ctr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500" kern="0" dirty="0">
                <a:solidFill>
                  <a:schemeClr val="tx1"/>
                </a:solidFill>
                <a:sym typeface="+mn-ea"/>
              </a:rPr>
              <a:t>实习基地管理</a:t>
            </a:r>
          </a:p>
        </p:txBody>
      </p:sp>
      <p:sp>
        <p:nvSpPr>
          <p:cNvPr id="174" name="矩形 173"/>
          <p:cNvSpPr/>
          <p:nvPr/>
        </p:nvSpPr>
        <p:spPr>
          <a:xfrm>
            <a:off x="2575084" y="2907030"/>
            <a:ext cx="1454468" cy="899160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l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900" kern="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导入实习基地和实习点，规范实习流程（可选），一般由教务管理或实习负责人操作</a:t>
            </a:r>
          </a:p>
        </p:txBody>
      </p:sp>
      <p:sp>
        <p:nvSpPr>
          <p:cNvPr id="9" name="燕尾形 8"/>
          <p:cNvSpPr/>
          <p:nvPr/>
        </p:nvSpPr>
        <p:spPr>
          <a:xfrm>
            <a:off x="1303020" y="2308860"/>
            <a:ext cx="1284923" cy="409099"/>
          </a:xfrm>
          <a:prstGeom prst="chevron">
            <a:avLst/>
          </a:prstGeom>
          <a:solidFill>
            <a:srgbClr val="C51A24"/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18" name="文本占位符 1"/>
          <p:cNvSpPr/>
          <p:nvPr/>
        </p:nvSpPr>
        <p:spPr>
          <a:xfrm>
            <a:off x="1271111" y="3059430"/>
            <a:ext cx="1361599" cy="29908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ctr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500" kern="0" dirty="0">
                <a:solidFill>
                  <a:schemeClr val="tx1"/>
                </a:solidFill>
                <a:sym typeface="+mn-ea"/>
              </a:rPr>
              <a:t>基础信息录入</a:t>
            </a:r>
          </a:p>
        </p:txBody>
      </p:sp>
      <p:sp>
        <p:nvSpPr>
          <p:cNvPr id="19" name="矩形 18"/>
          <p:cNvSpPr/>
          <p:nvPr/>
        </p:nvSpPr>
        <p:spPr>
          <a:xfrm>
            <a:off x="1293971" y="1635919"/>
            <a:ext cx="1421606" cy="483870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l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altLang="en-US" sz="900" kern="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导入基础信息，一般由教务管理操作</a:t>
            </a:r>
          </a:p>
        </p:txBody>
      </p:sp>
      <p:sp>
        <p:nvSpPr>
          <p:cNvPr id="25" name="燕尾形 24"/>
          <p:cNvSpPr/>
          <p:nvPr/>
        </p:nvSpPr>
        <p:spPr>
          <a:xfrm>
            <a:off x="3877151" y="2308860"/>
            <a:ext cx="1284923" cy="409099"/>
          </a:xfrm>
          <a:prstGeom prst="chevron">
            <a:avLst/>
          </a:prstGeom>
          <a:solidFill>
            <a:srgbClr val="C51A24"/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29" name="文本占位符 1"/>
          <p:cNvSpPr/>
          <p:nvPr/>
        </p:nvSpPr>
        <p:spPr>
          <a:xfrm>
            <a:off x="3838575" y="3059430"/>
            <a:ext cx="1361599" cy="29908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ctr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500" kern="0" dirty="0">
                <a:solidFill>
                  <a:schemeClr val="tx1"/>
                </a:solidFill>
                <a:sym typeface="+mn-ea"/>
              </a:rPr>
              <a:t>实习计划创建</a:t>
            </a:r>
          </a:p>
        </p:txBody>
      </p:sp>
      <p:sp>
        <p:nvSpPr>
          <p:cNvPr id="30" name="矩形 29"/>
          <p:cNvSpPr/>
          <p:nvPr/>
        </p:nvSpPr>
        <p:spPr>
          <a:xfrm>
            <a:off x="3861435" y="1635919"/>
            <a:ext cx="1423511" cy="69151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l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900" kern="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创建实习计划，一般由实习负责人操作。创建完毕学生开始参与实习计划。</a:t>
            </a:r>
          </a:p>
        </p:txBody>
      </p:sp>
      <p:sp>
        <p:nvSpPr>
          <p:cNvPr id="46" name="燕尾形 45"/>
          <p:cNvSpPr/>
          <p:nvPr/>
        </p:nvSpPr>
        <p:spPr>
          <a:xfrm>
            <a:off x="5163979" y="2310765"/>
            <a:ext cx="1284923" cy="409099"/>
          </a:xfrm>
          <a:prstGeom prst="chevron">
            <a:avLst/>
          </a:prstGeom>
          <a:solidFill>
            <a:schemeClr val="accent5">
              <a:lumMod val="75000"/>
            </a:schemeClr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53" name="文本占位符 1"/>
          <p:cNvSpPr/>
          <p:nvPr/>
        </p:nvSpPr>
        <p:spPr>
          <a:xfrm>
            <a:off x="5133023" y="1703546"/>
            <a:ext cx="1361599" cy="29908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ctr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500" kern="0" dirty="0">
                <a:solidFill>
                  <a:schemeClr val="tx1"/>
                </a:solidFill>
                <a:sym typeface="+mn-ea"/>
              </a:rPr>
              <a:t>实习过程管理</a:t>
            </a:r>
          </a:p>
        </p:txBody>
      </p:sp>
      <p:sp>
        <p:nvSpPr>
          <p:cNvPr id="54" name="矩形 53"/>
          <p:cNvSpPr/>
          <p:nvPr/>
        </p:nvSpPr>
        <p:spPr>
          <a:xfrm>
            <a:off x="5174933" y="2907030"/>
            <a:ext cx="1390174" cy="69151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l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900" kern="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岗位审核、签到查看、过程材料批阅等，一般由指导老师操作</a:t>
            </a:r>
          </a:p>
        </p:txBody>
      </p:sp>
      <p:sp>
        <p:nvSpPr>
          <p:cNvPr id="90" name="TextBox 23"/>
          <p:cNvSpPr txBox="1"/>
          <p:nvPr/>
        </p:nvSpPr>
        <p:spPr>
          <a:xfrm>
            <a:off x="1789898" y="2355297"/>
            <a:ext cx="319859" cy="3225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2100" spc="-1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100" spc="-1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TextBox 23"/>
          <p:cNvSpPr txBox="1"/>
          <p:nvPr/>
        </p:nvSpPr>
        <p:spPr>
          <a:xfrm>
            <a:off x="3074820" y="2351963"/>
            <a:ext cx="319859" cy="3225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2100" spc="-1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100" spc="-1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TextBox 23"/>
          <p:cNvSpPr txBox="1"/>
          <p:nvPr/>
        </p:nvSpPr>
        <p:spPr>
          <a:xfrm>
            <a:off x="4359743" y="2351487"/>
            <a:ext cx="319859" cy="3225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2100" spc="-1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100" spc="-1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TextBox 23"/>
          <p:cNvSpPr txBox="1"/>
          <p:nvPr/>
        </p:nvSpPr>
        <p:spPr>
          <a:xfrm>
            <a:off x="5644665" y="2351963"/>
            <a:ext cx="319859" cy="3225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2100" spc="-1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100" spc="-1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燕尾形 109"/>
          <p:cNvSpPr/>
          <p:nvPr/>
        </p:nvSpPr>
        <p:spPr>
          <a:xfrm>
            <a:off x="6452711" y="2308860"/>
            <a:ext cx="1284923" cy="409099"/>
          </a:xfrm>
          <a:prstGeom prst="chevron">
            <a:avLst/>
          </a:prstGeom>
          <a:solidFill>
            <a:srgbClr val="C51A24"/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111" name="文本占位符 1"/>
          <p:cNvSpPr/>
          <p:nvPr/>
        </p:nvSpPr>
        <p:spPr>
          <a:xfrm>
            <a:off x="6414135" y="3059430"/>
            <a:ext cx="1361599" cy="29908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ctr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500" kern="0" dirty="0">
                <a:solidFill>
                  <a:schemeClr val="tx1"/>
                </a:solidFill>
                <a:sym typeface="+mn-ea"/>
              </a:rPr>
              <a:t>数据统计查看</a:t>
            </a:r>
          </a:p>
        </p:txBody>
      </p:sp>
      <p:sp>
        <p:nvSpPr>
          <p:cNvPr id="112" name="矩形 111"/>
          <p:cNvSpPr/>
          <p:nvPr/>
        </p:nvSpPr>
        <p:spPr>
          <a:xfrm>
            <a:off x="6436995" y="1635919"/>
            <a:ext cx="1447800" cy="69151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l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900" kern="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系统提供丰富数据报表，不同教师权限可以查看和导出相关数据报表</a:t>
            </a:r>
          </a:p>
        </p:txBody>
      </p:sp>
      <p:sp>
        <p:nvSpPr>
          <p:cNvPr id="114" name="TextBox 23"/>
          <p:cNvSpPr txBox="1"/>
          <p:nvPr/>
        </p:nvSpPr>
        <p:spPr>
          <a:xfrm>
            <a:off x="6935303" y="2351487"/>
            <a:ext cx="319859" cy="3225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2100" spc="-1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2100" spc="-1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5" name="直接连接符 114"/>
          <p:cNvCxnSpPr>
            <a:endCxn id="18" idx="0"/>
          </p:cNvCxnSpPr>
          <p:nvPr/>
        </p:nvCxnSpPr>
        <p:spPr>
          <a:xfrm>
            <a:off x="1945005" y="2734151"/>
            <a:ext cx="7144" cy="325279"/>
          </a:xfrm>
          <a:prstGeom prst="line">
            <a:avLst/>
          </a:prstGeom>
          <a:ln>
            <a:solidFill>
              <a:srgbClr val="D92C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/>
          <p:cNvCxnSpPr/>
          <p:nvPr/>
        </p:nvCxnSpPr>
        <p:spPr>
          <a:xfrm>
            <a:off x="4529614" y="2734151"/>
            <a:ext cx="7144" cy="325279"/>
          </a:xfrm>
          <a:prstGeom prst="line">
            <a:avLst/>
          </a:prstGeom>
          <a:ln>
            <a:solidFill>
              <a:srgbClr val="D92C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连接符 116"/>
          <p:cNvCxnSpPr/>
          <p:nvPr/>
        </p:nvCxnSpPr>
        <p:spPr>
          <a:xfrm>
            <a:off x="7086600" y="2734151"/>
            <a:ext cx="7144" cy="325279"/>
          </a:xfrm>
          <a:prstGeom prst="line">
            <a:avLst/>
          </a:prstGeom>
          <a:ln>
            <a:solidFill>
              <a:srgbClr val="D92C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117"/>
          <p:cNvCxnSpPr/>
          <p:nvPr/>
        </p:nvCxnSpPr>
        <p:spPr>
          <a:xfrm>
            <a:off x="3229451" y="1971675"/>
            <a:ext cx="7144" cy="325279"/>
          </a:xfrm>
          <a:prstGeom prst="line">
            <a:avLst/>
          </a:prstGeom>
          <a:ln>
            <a:solidFill>
              <a:srgbClr val="6095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/>
          <p:cNvCxnSpPr/>
          <p:nvPr/>
        </p:nvCxnSpPr>
        <p:spPr>
          <a:xfrm>
            <a:off x="5810250" y="1972628"/>
            <a:ext cx="7144" cy="325279"/>
          </a:xfrm>
          <a:prstGeom prst="line">
            <a:avLst/>
          </a:prstGeom>
          <a:ln>
            <a:solidFill>
              <a:srgbClr val="6095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39"/>
          <p:cNvSpPr/>
          <p:nvPr/>
        </p:nvSpPr>
        <p:spPr>
          <a:xfrm>
            <a:off x="2776061" y="706914"/>
            <a:ext cx="3484880" cy="345440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spAutoFit/>
          </a:bodyPr>
          <a:lstStyle/>
          <a:p>
            <a:pPr lvl="0" algn="ctr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800" kern="0" dirty="0">
                <a:solidFill>
                  <a:srgbClr val="C00000"/>
                </a:solidFill>
                <a:sym typeface="+mn-ea"/>
              </a:rPr>
              <a:t>流程概述</a:t>
            </a:r>
          </a:p>
        </p:txBody>
      </p:sp>
      <p:sp>
        <p:nvSpPr>
          <p:cNvPr id="7" name="Shape 22"/>
          <p:cNvSpPr>
            <a:spLocks noChangeArrowheads="1"/>
          </p:cNvSpPr>
          <p:nvPr/>
        </p:nvSpPr>
        <p:spPr bwMode="auto">
          <a:xfrm>
            <a:off x="-952" y="134303"/>
            <a:ext cx="189000" cy="270000"/>
          </a:xfrm>
          <a:prstGeom prst="rect">
            <a:avLst/>
          </a:prstGeom>
          <a:solidFill>
            <a:srgbClr val="C51A24"/>
          </a:solidFill>
          <a:ln w="12700">
            <a:noFill/>
            <a:miter lim="400000"/>
          </a:ln>
        </p:spPr>
        <p:txBody>
          <a:bodyPr lIns="45718" rIns="45718" anchor="ctr"/>
          <a:lstStyle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2"/>
          <p:cNvSpPr>
            <a:spLocks noChangeArrowheads="1"/>
          </p:cNvSpPr>
          <p:nvPr/>
        </p:nvSpPr>
        <p:spPr bwMode="auto">
          <a:xfrm>
            <a:off x="-952" y="1447324"/>
            <a:ext cx="9144953" cy="1966913"/>
          </a:xfrm>
          <a:prstGeom prst="rect">
            <a:avLst/>
          </a:prstGeom>
          <a:solidFill>
            <a:srgbClr val="C51A24"/>
          </a:solidFill>
          <a:ln w="12700">
            <a:noFill/>
            <a:miter lim="400000"/>
          </a:ln>
        </p:spPr>
        <p:txBody>
          <a:bodyPr lIns="45718" rIns="45718" anchor="ctr"/>
          <a:lstStyle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" name="Shape 22"/>
          <p:cNvSpPr>
            <a:spLocks noChangeArrowheads="1"/>
          </p:cNvSpPr>
          <p:nvPr/>
        </p:nvSpPr>
        <p:spPr bwMode="auto">
          <a:xfrm>
            <a:off x="897255" y="1504474"/>
            <a:ext cx="1534478" cy="2319338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</a:ln>
          <a:effectLst>
            <a:outerShdw blurRad="76200" dir="13500000" sy="23000" kx="1200000" algn="br" rotWithShape="0">
              <a:srgbClr val="B90003">
                <a:alpha val="20000"/>
              </a:srgbClr>
            </a:outerShdw>
          </a:effectLst>
        </p:spPr>
        <p:txBody>
          <a:bodyPr lIns="45718" rIns="45718" anchor="ctr"/>
          <a:lstStyle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11555" y="1814195"/>
            <a:ext cx="135191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7200" dirty="0">
                <a:solidFill>
                  <a:srgbClr val="C00000"/>
                </a:solidFill>
                <a:effectLst/>
                <a:latin typeface="DIN Alternate" panose="020B0500000000000000" charset="0"/>
                <a:ea typeface="微软雅黑" panose="020B0503020204020204" pitchFamily="34" charset="-122"/>
                <a:cs typeface="DIN Alternate" panose="020B0500000000000000" charset="0"/>
                <a:sym typeface="+mn-ea"/>
              </a:rPr>
              <a:t> </a:t>
            </a:r>
            <a:r>
              <a:rPr lang="en-US" altLang="zh-CN" sz="7200" b="1" dirty="0">
                <a:solidFill>
                  <a:srgbClr val="C00000"/>
                </a:solidFill>
                <a:effectLst/>
                <a:latin typeface="DIN Alternate" panose="020B0500000000000000" charset="0"/>
                <a:ea typeface="Microsoft YaHei Bold" panose="020B0502040204020203" charset="-122"/>
                <a:cs typeface="DIN Alternate" panose="020B0500000000000000" charset="0"/>
                <a:sym typeface="+mn-ea"/>
              </a:rPr>
              <a:t>02</a:t>
            </a:r>
          </a:p>
        </p:txBody>
      </p:sp>
      <p:sp>
        <p:nvSpPr>
          <p:cNvPr id="11" name="矩形 10"/>
          <p:cNvSpPr/>
          <p:nvPr/>
        </p:nvSpPr>
        <p:spPr>
          <a:xfrm>
            <a:off x="2781776" y="2007394"/>
            <a:ext cx="4361498" cy="553085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 rtlCol="0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3000">
                <a:latin typeface="微软雅黑" panose="020B0503020204020204" pitchFamily="34" charset="-122"/>
                <a:ea typeface="微软雅黑" panose="020B0503020204020204" pitchFamily="34" charset="-122"/>
              </a:rPr>
              <a:t>登录指南</a:t>
            </a:r>
          </a:p>
        </p:txBody>
      </p:sp>
      <p:sp>
        <p:nvSpPr>
          <p:cNvPr id="20" name="矩形 19"/>
          <p:cNvSpPr/>
          <p:nvPr/>
        </p:nvSpPr>
        <p:spPr>
          <a:xfrm>
            <a:off x="2781776" y="2596039"/>
            <a:ext cx="4486751" cy="22987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tIns="34290" rIns="45718" bIns="34290" anchor="t">
            <a:spAutoFit/>
          </a:bodyPr>
          <a:lstStyle/>
          <a:p>
            <a:pPr lvl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050" kern="0" dirty="0">
                <a:sym typeface="+mn-ea"/>
              </a:rPr>
              <a:t>学生账号注册登录</a:t>
            </a:r>
          </a:p>
        </p:txBody>
      </p:sp>
      <p:sp>
        <p:nvSpPr>
          <p:cNvPr id="6" name="矩形 5"/>
          <p:cNvSpPr/>
          <p:nvPr/>
        </p:nvSpPr>
        <p:spPr>
          <a:xfrm>
            <a:off x="1010920" y="2826385"/>
            <a:ext cx="1122045" cy="4603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2400" dirty="0">
                <a:solidFill>
                  <a:srgbClr val="C00000"/>
                </a:solidFill>
                <a:latin typeface="DIN Alternate" panose="020B0500000000000000" charset="0"/>
                <a:ea typeface="方正黑体简体" panose="02010601030101010101" pitchFamily="2" charset="-122"/>
                <a:cs typeface="DIN Alternate" panose="020B0500000000000000" charset="0"/>
                <a:sym typeface="Noto Serif CJK SC" panose="02020400000000000000" pitchFamily="18" charset="-122"/>
              </a:rPr>
              <a:t>PART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131969" y="131921"/>
            <a:ext cx="782479" cy="275273"/>
            <a:chOff x="17075" y="277"/>
            <a:chExt cx="1643" cy="578"/>
          </a:xfrm>
        </p:grpSpPr>
        <p:grpSp>
          <p:nvGrpSpPr>
            <p:cNvPr id="12" name="组合 11"/>
            <p:cNvGrpSpPr/>
            <p:nvPr/>
          </p:nvGrpSpPr>
          <p:grpSpPr>
            <a:xfrm>
              <a:off x="17075" y="491"/>
              <a:ext cx="1643" cy="364"/>
              <a:chOff x="17075" y="619"/>
              <a:chExt cx="1643" cy="364"/>
            </a:xfrm>
          </p:grpSpPr>
          <p:sp>
            <p:nvSpPr>
              <p:cNvPr id="13" name="Shape 22"/>
              <p:cNvSpPr>
                <a:spLocks noChangeArrowheads="1"/>
              </p:cNvSpPr>
              <p:nvPr/>
            </p:nvSpPr>
            <p:spPr bwMode="auto">
              <a:xfrm>
                <a:off x="17075" y="619"/>
                <a:ext cx="1643" cy="29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  <a:miter lim="400000"/>
              </a:ln>
            </p:spPr>
            <p:txBody>
              <a:bodyPr lIns="45718" rIns="45718" anchor="ctr"/>
              <a:lstStyle/>
              <a:p>
                <a:pPr hangingPunct="0"/>
                <a:endParaRPr lang="en-US" altLang="zh-CN" sz="1800" b="0" baseline="0">
                  <a:solidFill>
                    <a:srgbClr val="DF2024"/>
                  </a:solidFill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16" name="Shape 26"/>
              <p:cNvSpPr/>
              <p:nvPr/>
            </p:nvSpPr>
            <p:spPr>
              <a:xfrm>
                <a:off x="17272" y="646"/>
                <a:ext cx="1250" cy="337"/>
              </a:xfrm>
              <a:prstGeom prst="rect">
                <a:avLst/>
              </a:prstGeom>
              <a:ln w="12700">
                <a:miter lim="400000"/>
              </a:ln>
              <a:effectLst/>
            </p:spPr>
            <p:txBody>
              <a:bodyPr wrap="square" lIns="45718" rIns="45718">
                <a:spAutoFit/>
              </a:bodyPr>
              <a:lstStyle/>
              <a:p>
                <a:pPr algn="ctr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 sz="4200" b="0" baseline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r>
                  <a:rPr lang="en-US" altLang="zh-CN" sz="450" kern="0" baseline="0" dirty="0">
                    <a:solidFill>
                      <a:srgbClr val="D62F2F"/>
                    </a:solidFill>
                    <a:effectLst/>
                    <a:sym typeface="微软雅黑" panose="020B0503020204020204" pitchFamily="34" charset="-122"/>
                  </a:rPr>
                  <a:t>www.xybsyw.com</a:t>
                </a:r>
              </a:p>
            </p:txBody>
          </p:sp>
        </p:grpSp>
        <p:pic>
          <p:nvPicPr>
            <p:cNvPr id="14" name="图片 13" descr="红色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432" y="277"/>
              <a:ext cx="929" cy="29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登录指南</a:t>
            </a:r>
            <a:r>
              <a:rPr lang="en-US" altLang="zh-CN"/>
              <a:t>-</a:t>
            </a:r>
            <a:r>
              <a:rPr lang="zh-CN" altLang="en-US"/>
              <a:t>移动端微信小程序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12825" y="697865"/>
            <a:ext cx="7117715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defTabSz="914400">
              <a:lnSpc>
                <a:spcPct val="20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方式：扫描“校友邦”公众号二维码，点击</a:t>
            </a:r>
            <a:r>
              <a:rPr lang="zh-CN" sz="1800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实习成长</a:t>
            </a:r>
            <a:r>
              <a:rPr lang="en-US" altLang="zh-CN" sz="1800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sz="1800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实习任务，可快速进入校友邦小程序。</a:t>
            </a:r>
            <a:endParaRPr kumimoji="0" lang="zh-CN" altLang="en-US" sz="18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183" y="2345373"/>
            <a:ext cx="2229403" cy="222940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0745" y="2345690"/>
            <a:ext cx="2550795" cy="22167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登录指南</a:t>
            </a:r>
            <a:r>
              <a:rPr lang="en-US" altLang="zh-CN"/>
              <a:t>-</a:t>
            </a:r>
            <a:r>
              <a:rPr lang="zh-CN" altLang="en-US"/>
              <a:t>电脑网页端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04215" y="979488"/>
            <a:ext cx="7735888" cy="3155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defTabSz="914400" hangingPunct="0">
              <a:buClrTx/>
              <a:buSzTx/>
              <a:defRPr/>
            </a:pPr>
            <a:r>
              <a:rPr kumimoji="0" lang="zh-CN" altLang="en-US" sz="2400" kern="1200" cap="none" spc="0" normalizeH="0" baseline="0" noProof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电脑网页端登录</a:t>
            </a:r>
            <a:endParaRPr kumimoji="0" lang="zh-CN" altLang="en-US" sz="2400" kern="1200" cap="none" spc="0" normalizeH="0" baseline="0" noProof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R="0" algn="ctr" defTabSz="914400" hangingPunct="0">
              <a:buClrTx/>
              <a:buSzTx/>
              <a:defRPr/>
            </a:pPr>
            <a:endParaRPr kumimoji="0" lang="zh-CN" altLang="en-US" sz="2400" kern="1200" cap="none" spc="0" normalizeH="0" baseline="0" noProof="0">
              <a:solidFill>
                <a:schemeClr val="accent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342900" marR="0" indent="-342900" defTabSz="914400" hangingPunct="0">
              <a:lnSpc>
                <a:spcPct val="15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在浏览器中打开</a:t>
            </a:r>
            <a:r>
              <a:rPr kumimoji="0" lang="zh-CN" altLang="en-US" sz="1800" b="0" kern="1200" cap="none" spc="0" normalizeH="0" baseline="0" noProof="0">
                <a:solidFill>
                  <a:srgbClr val="0092B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www.xybsyw.com</a:t>
            </a:r>
          </a:p>
          <a:p>
            <a:pPr marL="342900" marR="0" indent="-342900" defTabSz="914400" hangingPunct="0">
              <a:lnSpc>
                <a:spcPct val="15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点击右上角“学生登录”，如还未注册，需要先注册账号</a:t>
            </a:r>
          </a:p>
          <a:p>
            <a:pPr marL="342900" marR="0" indent="-342900" defTabSz="914400" hangingPunct="0">
              <a:lnSpc>
                <a:spcPct val="15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输入账号和密码直接登录</a:t>
            </a:r>
            <a:r>
              <a:rPr kumimoji="0" lang="en-US" altLang="zh-CN" sz="1800" b="0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/</a:t>
            </a:r>
            <a:r>
              <a:rPr kumimoji="0" lang="zh-CN" altLang="en-US" sz="1800" b="0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选择</a:t>
            </a:r>
            <a:r>
              <a:rPr kumimoji="0" lang="en-US" altLang="zh-CN" sz="1800" b="0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“</a:t>
            </a:r>
            <a:r>
              <a:rPr kumimoji="0" lang="zh-CN" altLang="en-US" sz="1800" b="0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扫码登录</a:t>
            </a:r>
            <a:r>
              <a:rPr kumimoji="0" lang="en-US" altLang="zh-CN" sz="1800" b="0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”</a:t>
            </a:r>
            <a:r>
              <a:rPr kumimoji="0" lang="zh-CN" altLang="en-US" sz="1800" b="0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，使用小程序扫码</a:t>
            </a:r>
          </a:p>
          <a:p>
            <a:pPr marR="0" defTabSz="914400" hangingPunct="0">
              <a:lnSpc>
                <a:spcPct val="130000"/>
              </a:lnSpc>
              <a:buClrTx/>
              <a:buSzTx/>
              <a:defRPr/>
            </a:pPr>
            <a:endParaRPr lang="zh-CN" altLang="en-US" sz="1800" b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文鼎中楷体" panose="03000600000000000000" charset="-122"/>
              <a:ea typeface="文鼎中楷体" panose="03000600000000000000" charset="-122"/>
              <a:cs typeface="文鼎中楷体" panose="03000600000000000000" charset="-122"/>
              <a:sym typeface="Calibri" panose="020F0502020204030204" pitchFamily="34" charset="0"/>
            </a:endParaRPr>
          </a:p>
          <a:p>
            <a:pPr marR="0" defTabSz="914400" hangingPunct="0">
              <a:lnSpc>
                <a:spcPct val="130000"/>
              </a:lnSpc>
              <a:buClrTx/>
              <a:buSzTx/>
              <a:defRPr/>
            </a:pPr>
            <a:r>
              <a:rPr lang="zh-CN" altLang="en-US" sz="1800" b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Calibri" panose="020F0502020204030204" pitchFamily="34" charset="0"/>
              </a:rPr>
              <a:t>说明：除实习报告与实习成绩鉴定表等部分功能外，其它操作也可在微信小程序完成</a:t>
            </a:r>
            <a:endParaRPr kumimoji="0" lang="zh-CN" altLang="en-US" sz="1800" b="0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383280" y="2143760"/>
            <a:ext cx="5511800" cy="29216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登录指南</a:t>
            </a:r>
            <a:r>
              <a:rPr lang="en-US" altLang="zh-CN"/>
              <a:t>-</a:t>
            </a:r>
            <a:r>
              <a:rPr lang="zh-CN" altLang="en-US"/>
              <a:t>电脑网页端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57835" y="3391535"/>
            <a:ext cx="2746375" cy="1322070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noProof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</a:t>
            </a:r>
            <a:r>
              <a:rPr lang="zh-CN" noProof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输入账号（账号为手机号）、密码，点击学生登录</a:t>
            </a:r>
          </a:p>
          <a:p>
            <a:r>
              <a:rPr lang="zh-CN" noProof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如用小程序快捷登录的，没有设置密码，可以点忘记密码，设置一个密码</a:t>
            </a:r>
          </a:p>
        </p:txBody>
      </p:sp>
      <p:cxnSp>
        <p:nvCxnSpPr>
          <p:cNvPr id="13" name="直接箭头连接符 12"/>
          <p:cNvCxnSpPr/>
          <p:nvPr/>
        </p:nvCxnSpPr>
        <p:spPr>
          <a:xfrm flipV="1">
            <a:off x="3204210" y="3872230"/>
            <a:ext cx="1800225" cy="3600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020560" y="699770"/>
            <a:ext cx="17278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1.点击“学生登录  ”，如还未注册账号，需要点击学生注册，进行注册。</a:t>
            </a: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466725"/>
            <a:ext cx="7009765" cy="1716405"/>
          </a:xfrm>
          <a:prstGeom prst="rect">
            <a:avLst/>
          </a:prstGeom>
        </p:spPr>
      </p:pic>
      <p:cxnSp>
        <p:nvCxnSpPr>
          <p:cNvPr id="8" name="直接箭头连接符 7"/>
          <p:cNvCxnSpPr/>
          <p:nvPr/>
        </p:nvCxnSpPr>
        <p:spPr>
          <a:xfrm flipH="1" flipV="1">
            <a:off x="5796280" y="772160"/>
            <a:ext cx="1205865" cy="71310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2"/>
          <p:cNvSpPr>
            <a:spLocks noChangeArrowheads="1"/>
          </p:cNvSpPr>
          <p:nvPr/>
        </p:nvSpPr>
        <p:spPr bwMode="auto">
          <a:xfrm>
            <a:off x="-952" y="1447324"/>
            <a:ext cx="9144953" cy="1966913"/>
          </a:xfrm>
          <a:prstGeom prst="rect">
            <a:avLst/>
          </a:prstGeom>
          <a:solidFill>
            <a:srgbClr val="C51A24"/>
          </a:solidFill>
          <a:ln w="12700">
            <a:noFill/>
            <a:miter lim="400000"/>
          </a:ln>
        </p:spPr>
        <p:txBody>
          <a:bodyPr lIns="45718" rIns="45718" anchor="ctr"/>
          <a:lstStyle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" name="Shape 22"/>
          <p:cNvSpPr>
            <a:spLocks noChangeArrowheads="1"/>
          </p:cNvSpPr>
          <p:nvPr/>
        </p:nvSpPr>
        <p:spPr bwMode="auto">
          <a:xfrm>
            <a:off x="897255" y="1504474"/>
            <a:ext cx="1534478" cy="2319338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</a:ln>
          <a:effectLst>
            <a:outerShdw blurRad="76200" dir="13500000" sy="23000" kx="1200000" algn="br" rotWithShape="0">
              <a:srgbClr val="B90003">
                <a:alpha val="20000"/>
              </a:srgbClr>
            </a:outerShdw>
          </a:effectLst>
        </p:spPr>
        <p:txBody>
          <a:bodyPr lIns="45718" rIns="45718" anchor="ctr"/>
          <a:lstStyle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11555" y="1814195"/>
            <a:ext cx="135191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7200" dirty="0">
                <a:solidFill>
                  <a:srgbClr val="C00000"/>
                </a:solidFill>
                <a:effectLst/>
                <a:latin typeface="DIN Alternate" panose="020B0500000000000000" charset="0"/>
                <a:ea typeface="微软雅黑" panose="020B0503020204020204" pitchFamily="34" charset="-122"/>
                <a:cs typeface="DIN Alternate" panose="020B0500000000000000" charset="0"/>
                <a:sym typeface="+mn-ea"/>
              </a:rPr>
              <a:t> </a:t>
            </a:r>
            <a:r>
              <a:rPr lang="en-US" altLang="zh-CN" sz="7200" b="1" dirty="0">
                <a:solidFill>
                  <a:srgbClr val="C00000"/>
                </a:solidFill>
                <a:effectLst/>
                <a:latin typeface="DIN Alternate" panose="020B0500000000000000" charset="0"/>
                <a:ea typeface="Microsoft YaHei Bold" panose="020B0502040204020203" charset="-122"/>
                <a:cs typeface="DIN Alternate" panose="020B0500000000000000" charset="0"/>
                <a:sym typeface="+mn-ea"/>
              </a:rPr>
              <a:t>03</a:t>
            </a:r>
          </a:p>
        </p:txBody>
      </p:sp>
      <p:sp>
        <p:nvSpPr>
          <p:cNvPr id="11" name="矩形 10"/>
          <p:cNvSpPr/>
          <p:nvPr/>
        </p:nvSpPr>
        <p:spPr>
          <a:xfrm>
            <a:off x="2781776" y="2007394"/>
            <a:ext cx="4361498" cy="553085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 rtlCol="0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3000">
                <a:sym typeface="+mn-ea"/>
              </a:rPr>
              <a:t>学生移动端操作</a:t>
            </a:r>
            <a:endParaRPr lang="zh-CN" sz="3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781776" y="2596039"/>
            <a:ext cx="4486751" cy="22987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tIns="34290" rIns="45718" bIns="34290" anchor="t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050" kern="0" dirty="0">
                <a:sym typeface="+mn-ea"/>
              </a:rPr>
              <a:t>学生校友邦微信小程序的操作说明</a:t>
            </a:r>
          </a:p>
        </p:txBody>
      </p:sp>
      <p:sp>
        <p:nvSpPr>
          <p:cNvPr id="6" name="矩形 5"/>
          <p:cNvSpPr/>
          <p:nvPr/>
        </p:nvSpPr>
        <p:spPr>
          <a:xfrm>
            <a:off x="1010920" y="2826385"/>
            <a:ext cx="1122045" cy="4603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2400" dirty="0">
                <a:solidFill>
                  <a:srgbClr val="C00000"/>
                </a:solidFill>
                <a:latin typeface="DIN Alternate" panose="020B0500000000000000" charset="0"/>
                <a:ea typeface="方正黑体简体" panose="02010601030101010101" pitchFamily="2" charset="-122"/>
                <a:cs typeface="DIN Alternate" panose="020B0500000000000000" charset="0"/>
                <a:sym typeface="Noto Serif CJK SC" panose="02020400000000000000" pitchFamily="18" charset="-122"/>
              </a:rPr>
              <a:t>PART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131969" y="131921"/>
            <a:ext cx="782479" cy="275273"/>
            <a:chOff x="17075" y="277"/>
            <a:chExt cx="1643" cy="578"/>
          </a:xfrm>
        </p:grpSpPr>
        <p:grpSp>
          <p:nvGrpSpPr>
            <p:cNvPr id="12" name="组合 11"/>
            <p:cNvGrpSpPr/>
            <p:nvPr/>
          </p:nvGrpSpPr>
          <p:grpSpPr>
            <a:xfrm>
              <a:off x="17075" y="491"/>
              <a:ext cx="1643" cy="364"/>
              <a:chOff x="17075" y="619"/>
              <a:chExt cx="1643" cy="364"/>
            </a:xfrm>
          </p:grpSpPr>
          <p:sp>
            <p:nvSpPr>
              <p:cNvPr id="13" name="Shape 22"/>
              <p:cNvSpPr>
                <a:spLocks noChangeArrowheads="1"/>
              </p:cNvSpPr>
              <p:nvPr/>
            </p:nvSpPr>
            <p:spPr bwMode="auto">
              <a:xfrm>
                <a:off x="17075" y="619"/>
                <a:ext cx="1643" cy="29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  <a:miter lim="400000"/>
              </a:ln>
            </p:spPr>
            <p:txBody>
              <a:bodyPr lIns="45718" rIns="45718" anchor="ctr"/>
              <a:lstStyle/>
              <a:p>
                <a:pPr hangingPunct="0"/>
                <a:endParaRPr lang="en-US" altLang="zh-CN" sz="1800" b="0" baseline="0">
                  <a:solidFill>
                    <a:srgbClr val="DF2024"/>
                  </a:solidFill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16" name="Shape 26"/>
              <p:cNvSpPr/>
              <p:nvPr/>
            </p:nvSpPr>
            <p:spPr>
              <a:xfrm>
                <a:off x="17272" y="646"/>
                <a:ext cx="1250" cy="337"/>
              </a:xfrm>
              <a:prstGeom prst="rect">
                <a:avLst/>
              </a:prstGeom>
              <a:ln w="12700">
                <a:miter lim="400000"/>
              </a:ln>
              <a:effectLst/>
            </p:spPr>
            <p:txBody>
              <a:bodyPr wrap="square" lIns="45718" rIns="45718">
                <a:spAutoFit/>
              </a:bodyPr>
              <a:lstStyle/>
              <a:p>
                <a:pPr algn="ctr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 sz="4200" b="0" baseline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r>
                  <a:rPr lang="en-US" altLang="zh-CN" sz="450" kern="0" baseline="0" dirty="0">
                    <a:solidFill>
                      <a:srgbClr val="D62F2F"/>
                    </a:solidFill>
                    <a:effectLst/>
                    <a:sym typeface="微软雅黑" panose="020B0503020204020204" pitchFamily="34" charset="-122"/>
                  </a:rPr>
                  <a:t>www.xybsyw.com</a:t>
                </a:r>
              </a:p>
            </p:txBody>
          </p:sp>
        </p:grpSp>
        <p:pic>
          <p:nvPicPr>
            <p:cNvPr id="14" name="图片 13" descr="红色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432" y="277"/>
              <a:ext cx="929" cy="29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学生移动端操作</a:t>
            </a:r>
            <a:r>
              <a:rPr lang="en-US" altLang="zh-CN"/>
              <a:t>-</a:t>
            </a:r>
            <a:r>
              <a:rPr lang="zh-CN" altLang="en-US"/>
              <a:t>主要功能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512060" y="607060"/>
            <a:ext cx="4120515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1. </a:t>
            </a:r>
            <a:r>
              <a:rPr lang="zh-CN" altLang="en-US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注册认证</a:t>
            </a:r>
          </a:p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2. </a:t>
            </a:r>
            <a:r>
              <a:rPr lang="zh-CN" altLang="en-US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实习报名</a:t>
            </a:r>
            <a:endParaRPr lang="en-US" altLang="zh-CN" sz="18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3. </a:t>
            </a:r>
            <a:r>
              <a:rPr lang="zh-CN" altLang="en-US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查看实习任务</a:t>
            </a:r>
          </a:p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4. 签到</a:t>
            </a:r>
            <a:endParaRPr lang="zh-CN" altLang="en-US" sz="18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5. 提交周日志</a:t>
            </a:r>
          </a:p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6. </a:t>
            </a:r>
            <a:r>
              <a:rPr lang="zh-CN" altLang="en-US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提交三方协议</a:t>
            </a:r>
            <a:endParaRPr lang="en-US" altLang="zh-CN" sz="18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7. </a:t>
            </a:r>
            <a:r>
              <a:rPr lang="zh-CN" altLang="en-US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实习评价</a:t>
            </a:r>
          </a:p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8. </a:t>
            </a:r>
            <a:r>
              <a:rPr lang="zh-CN" altLang="en-US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玩转校友邦：机会</a:t>
            </a:r>
          </a:p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9.</a:t>
            </a:r>
            <a:r>
              <a:rPr lang="zh-CN" altLang="en-US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玩转校友邦：消息</a:t>
            </a:r>
          </a:p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10. </a:t>
            </a:r>
            <a:r>
              <a:rPr lang="zh-CN" altLang="en-US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客服与反馈</a:t>
            </a:r>
            <a:endParaRPr lang="zh-CN" altLang="en-US" sz="18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3.1 </a:t>
            </a:r>
            <a:r>
              <a:rPr lang="zh-CN" altLang="en-US"/>
              <a:t>学生移动端操作</a:t>
            </a:r>
            <a:r>
              <a:rPr lang="en-US" altLang="zh-CN"/>
              <a:t>-</a:t>
            </a:r>
            <a:r>
              <a:rPr lang="zh-CN" altLang="en-US"/>
              <a:t>注册认证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515" y="1503680"/>
            <a:ext cx="1545590" cy="341820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51130" y="466090"/>
            <a:ext cx="737743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账号注册，</a:t>
            </a:r>
            <a:r>
              <a:rPr lang="zh-CN" altLang="en-US" b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我的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立即登录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微信快速登录</a:t>
            </a:r>
            <a:endParaRPr kumimoji="0" lang="zh-CN" altLang="en-US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0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学籍认证，</a:t>
            </a:r>
            <a:r>
              <a:rPr lang="zh-CN" altLang="en-US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我的</a:t>
            </a:r>
            <a:r>
              <a:rPr lang="en-US" altLang="zh-CN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→</a:t>
            </a:r>
            <a:r>
              <a:rPr kumimoji="0" lang="zh-CN" altLang="en-US" b="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学籍认证</a:t>
            </a:r>
            <a:r>
              <a:rPr lang="en-US" altLang="zh-CN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→</a:t>
            </a:r>
            <a:r>
              <a:rPr kumimoji="0" lang="zh-CN" altLang="en-US" b="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录入学籍信息“立即认证”</a:t>
            </a:r>
            <a:endParaRPr kumimoji="0" lang="en-US" altLang="zh-CN" b="0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165" y="1494790"/>
            <a:ext cx="1499235" cy="343598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8275" y="1494790"/>
            <a:ext cx="1602105" cy="34359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390" y="1494790"/>
            <a:ext cx="1557655" cy="32175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3.2 </a:t>
            </a:r>
            <a:r>
              <a:rPr lang="zh-CN" altLang="en-US"/>
              <a:t>学生移动端操作</a:t>
            </a:r>
            <a:r>
              <a:rPr lang="en-US" altLang="zh-CN"/>
              <a:t>-</a:t>
            </a:r>
            <a:r>
              <a:rPr lang="zh-CN" altLang="en-US"/>
              <a:t>实习报名</a:t>
            </a:r>
            <a:r>
              <a:rPr lang="en-US" altLang="zh-CN"/>
              <a:t>-</a:t>
            </a:r>
            <a:r>
              <a:rPr lang="zh-CN" altLang="en-US"/>
              <a:t>自主实习</a:t>
            </a: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5579745" y="2248535"/>
            <a:ext cx="601345" cy="2152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5203825" y="1296035"/>
            <a:ext cx="519430" cy="27997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altLang="en-US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点击去报名填写岗位详情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5560" y="1131570"/>
            <a:ext cx="519430" cy="3538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altLang="en-US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自主实习学生点此提交岗位报名</a:t>
            </a: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299835" y="461645"/>
            <a:ext cx="2043430" cy="42297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52780" y="1059815"/>
            <a:ext cx="1862455" cy="3632200"/>
          </a:xfrm>
          <a:prstGeom prst="rect">
            <a:avLst/>
          </a:prstGeom>
        </p:spPr>
      </p:pic>
      <p:cxnSp>
        <p:nvCxnSpPr>
          <p:cNvPr id="7" name="直接箭头连接符 6"/>
          <p:cNvCxnSpPr/>
          <p:nvPr/>
        </p:nvCxnSpPr>
        <p:spPr>
          <a:xfrm flipV="1">
            <a:off x="383540" y="1924050"/>
            <a:ext cx="299720" cy="15494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  <a:effectLst>
            <a:glow rad="63500">
              <a:srgbClr val="7F7F7F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3575" y="843915"/>
            <a:ext cx="1850390" cy="3784600"/>
          </a:xfrm>
          <a:prstGeom prst="rect">
            <a:avLst/>
          </a:prstGeom>
        </p:spPr>
      </p:pic>
      <p:cxnSp>
        <p:nvCxnSpPr>
          <p:cNvPr id="13" name="直接箭头连接符 12"/>
          <p:cNvCxnSpPr/>
          <p:nvPr/>
        </p:nvCxnSpPr>
        <p:spPr>
          <a:xfrm flipH="1" flipV="1">
            <a:off x="4787900" y="2715895"/>
            <a:ext cx="342900" cy="4679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>
                <a:sym typeface="+mn-ea"/>
              </a:rPr>
              <a:t>3.2 </a:t>
            </a:r>
            <a:r>
              <a:rPr lang="zh-CN" altLang="en-US">
                <a:sym typeface="+mn-ea"/>
              </a:rPr>
              <a:t>学生移动端操作</a:t>
            </a:r>
            <a:r>
              <a:rPr lang="en-US" altLang="zh-CN">
                <a:sym typeface="+mn-ea"/>
              </a:rPr>
              <a:t>-</a:t>
            </a:r>
            <a:r>
              <a:rPr lang="zh-CN" altLang="en-US">
                <a:sym typeface="+mn-ea"/>
              </a:rPr>
              <a:t>实习报名</a:t>
            </a:r>
            <a:r>
              <a:rPr lang="en-US" altLang="zh-CN">
                <a:sym typeface="+mn-ea"/>
              </a:rPr>
              <a:t>-</a:t>
            </a:r>
            <a:r>
              <a:rPr lang="zh-CN" altLang="en-US">
                <a:sym typeface="+mn-ea"/>
              </a:rPr>
              <a:t>集中实习</a:t>
            </a:r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475" y="1279525"/>
            <a:ext cx="1645920" cy="36023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72720" y="404495"/>
            <a:ext cx="8388985" cy="875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kern="1200" cap="none" spc="0" normalizeH="0" baseline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路径：</a:t>
            </a:r>
            <a:r>
              <a:rPr kumimoji="0" lang="zh-CN" altLang="en-US" sz="1600" b="0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实习报名(集中实习)，</a:t>
            </a:r>
            <a:r>
              <a:rPr lang="zh-CN" altLang="en-US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实习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成长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 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实习报名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去报名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立即报名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确认 </a:t>
            </a:r>
          </a:p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如果显示未邀请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即您不在集中实习的学生范围内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可联系学校相关管理员老师处理              </a:t>
            </a:r>
            <a:endParaRPr kumimoji="0" lang="zh-CN" altLang="en-US" b="0" kern="1200" cap="none" spc="0" normalizeH="0" baseline="0" noProof="1">
              <a:solidFill>
                <a:srgbClr val="DF002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6205" y="1419860"/>
            <a:ext cx="51943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altLang="en-US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点击实习报名</a:t>
            </a:r>
          </a:p>
        </p:txBody>
      </p:sp>
      <p:cxnSp>
        <p:nvCxnSpPr>
          <p:cNvPr id="8" name="直接箭头连接符 7"/>
          <p:cNvCxnSpPr/>
          <p:nvPr/>
        </p:nvCxnSpPr>
        <p:spPr>
          <a:xfrm flipH="1" flipV="1">
            <a:off x="3041650" y="2424430"/>
            <a:ext cx="269875" cy="4946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3176905" y="2761615"/>
            <a:ext cx="519430" cy="13220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altLang="en-US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点击去报名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080" y="1279525"/>
            <a:ext cx="1668780" cy="36036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0860" y="1242060"/>
            <a:ext cx="1676400" cy="3573780"/>
          </a:xfrm>
          <a:prstGeom prst="rect">
            <a:avLst/>
          </a:prstGeom>
        </p:spPr>
      </p:pic>
      <p:cxnSp>
        <p:nvCxnSpPr>
          <p:cNvPr id="11" name="直接箭头连接符 10"/>
          <p:cNvCxnSpPr/>
          <p:nvPr/>
        </p:nvCxnSpPr>
        <p:spPr>
          <a:xfrm flipV="1">
            <a:off x="394970" y="2237105"/>
            <a:ext cx="330835" cy="24257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8845" y="1280160"/>
            <a:ext cx="1842770" cy="367474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7884160" y="3291840"/>
            <a:ext cx="137731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如果开始就能在我的实习下看到对应实习计划，点实习任务是已参与状态，那么无需报名</a:t>
            </a:r>
            <a:endParaRPr lang="zh-CN" altLang="en-US" sz="120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zh-CN" altLang="en-US" sz="120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63575" y="1491615"/>
            <a:ext cx="1584960" cy="31711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3.3 </a:t>
            </a:r>
            <a:r>
              <a:rPr lang="zh-CN" altLang="en-US"/>
              <a:t>学生移动端操作</a:t>
            </a:r>
            <a:r>
              <a:rPr lang="en-US" altLang="zh-CN"/>
              <a:t>-</a:t>
            </a:r>
            <a:r>
              <a:rPr lang="zh-CN" altLang="en-US"/>
              <a:t>查看实习任务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2410" y="1000125"/>
            <a:ext cx="2080895" cy="38023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865" y="1000125"/>
            <a:ext cx="2004060" cy="38023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63195" y="414655"/>
            <a:ext cx="8388985" cy="50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kern="1200" cap="none" spc="0" normalizeH="0" baseline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路径：</a:t>
            </a:r>
            <a:r>
              <a:rPr kumimoji="0" lang="zh-CN" altLang="en-US" sz="1600" b="0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查看实习任务，</a:t>
            </a:r>
            <a:r>
              <a:rPr kumimoji="0" lang="zh-CN" altLang="en-US" sz="1600" b="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实习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成长→我的</a:t>
            </a:r>
            <a:r>
              <a:rPr lang="zh-CN" altLang="en-US" b="0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 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实习任务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查看详情                               </a:t>
            </a:r>
            <a:endParaRPr kumimoji="0" lang="zh-CN" altLang="en-US" b="0" kern="1200" cap="none" spc="0" normalizeH="0" baseline="0" noProof="1">
              <a:solidFill>
                <a:srgbClr val="DF002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17" name="直接箭头连接符 16"/>
          <p:cNvCxnSpPr/>
          <p:nvPr/>
        </p:nvCxnSpPr>
        <p:spPr>
          <a:xfrm flipV="1">
            <a:off x="6236970" y="2256790"/>
            <a:ext cx="449580" cy="1346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5"/>
          <p:cNvSpPr txBox="1"/>
          <p:nvPr/>
        </p:nvSpPr>
        <p:spPr>
          <a:xfrm>
            <a:off x="278130" y="2542540"/>
            <a:ext cx="404495" cy="20612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altLang="en-US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成长模块在底部哦</a:t>
            </a:r>
          </a:p>
        </p:txBody>
      </p:sp>
      <p:sp>
        <p:nvSpPr>
          <p:cNvPr id="11" name="文本框 5"/>
          <p:cNvSpPr txBox="1"/>
          <p:nvPr/>
        </p:nvSpPr>
        <p:spPr>
          <a:xfrm>
            <a:off x="2793365" y="1557655"/>
            <a:ext cx="591185" cy="20612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altLang="en-US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点击实习任务，可查看计划具体要求</a:t>
            </a:r>
            <a:endParaRPr lang="en-US" altLang="zh-CN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96585" y="1075690"/>
            <a:ext cx="666115" cy="3046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altLang="en-US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查看详情，可查看实习要求和项目信息，包括指导老师信息</a:t>
            </a: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3356610" y="2211705"/>
            <a:ext cx="405130" cy="9017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flipH="1">
            <a:off x="4076700" y="1626870"/>
            <a:ext cx="1619885" cy="4946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405" y="1075690"/>
            <a:ext cx="1931670" cy="3902710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>
            <a:off x="683260" y="3940175"/>
            <a:ext cx="575945" cy="432435"/>
          </a:xfrm>
          <a:prstGeom prst="straightConnector1">
            <a:avLst/>
          </a:prstGeom>
          <a:ln w="38100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H="1" flipV="1">
            <a:off x="2555240" y="3148330"/>
            <a:ext cx="360045" cy="36004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3.4 </a:t>
            </a:r>
            <a:r>
              <a:rPr lang="zh-CN" altLang="en-US"/>
              <a:t>学生移动端操作</a:t>
            </a:r>
            <a:r>
              <a:rPr lang="en-US" altLang="zh-CN"/>
              <a:t>-</a:t>
            </a:r>
            <a:r>
              <a:rPr lang="zh-CN" altLang="en-US"/>
              <a:t>签到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440" y="915670"/>
            <a:ext cx="1677035" cy="36785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27" y="930599"/>
            <a:ext cx="1684097" cy="3647318"/>
          </a:xfrm>
          <a:prstGeom prst="rect">
            <a:avLst/>
          </a:prstGeom>
        </p:spPr>
      </p:pic>
      <p:sp>
        <p:nvSpPr>
          <p:cNvPr id="28" name="文本框 17"/>
          <p:cNvSpPr txBox="1"/>
          <p:nvPr/>
        </p:nvSpPr>
        <p:spPr>
          <a:xfrm>
            <a:off x="3304106" y="3723813"/>
            <a:ext cx="1331836" cy="37798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0" dirty="0">
                <a:solidFill>
                  <a:srgbClr val="FF0000"/>
                </a:solidFill>
                <a:latin typeface="文鼎中楷体" panose="03000600000000000000" charset="-122"/>
                <a:ea typeface="文鼎中楷体" panose="03000600000000000000" charset="-122"/>
              </a:rPr>
              <a:t>点击签到</a:t>
            </a:r>
          </a:p>
        </p:txBody>
      </p:sp>
      <p:cxnSp>
        <p:nvCxnSpPr>
          <p:cNvPr id="29" name="直接箭头连接符 4"/>
          <p:cNvCxnSpPr/>
          <p:nvPr/>
        </p:nvCxnSpPr>
        <p:spPr>
          <a:xfrm flipH="1" flipV="1">
            <a:off x="3206750" y="1491615"/>
            <a:ext cx="540385" cy="179705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框架 12"/>
          <p:cNvSpPr/>
          <p:nvPr/>
        </p:nvSpPr>
        <p:spPr>
          <a:xfrm>
            <a:off x="2128232" y="2969098"/>
            <a:ext cx="1722235" cy="495033"/>
          </a:xfrm>
          <a:prstGeom prst="frame">
            <a:avLst>
              <a:gd name="adj1" fmla="val 6616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00627" y="1563489"/>
            <a:ext cx="1455075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0" dirty="0">
                <a:solidFill>
                  <a:srgbClr val="FF0000"/>
                </a:solidFill>
                <a:latin typeface="文鼎中楷体" panose="03000600000000000000" charset="-122"/>
                <a:ea typeface="文鼎中楷体" panose="03000600000000000000" charset="-122"/>
              </a:rPr>
              <a:t>如同时参与多个实习计划</a:t>
            </a:r>
            <a:r>
              <a:rPr lang="en-US" altLang="zh-CN" b="0" dirty="0">
                <a:solidFill>
                  <a:srgbClr val="FF0000"/>
                </a:solidFill>
                <a:latin typeface="文鼎中楷体" panose="03000600000000000000" charset="-122"/>
                <a:ea typeface="文鼎中楷体" panose="03000600000000000000" charset="-122"/>
              </a:rPr>
              <a:t>/</a:t>
            </a:r>
            <a:r>
              <a:rPr lang="zh-CN" altLang="en-US" b="0" dirty="0">
                <a:solidFill>
                  <a:srgbClr val="FF0000"/>
                </a:solidFill>
                <a:latin typeface="文鼎中楷体" panose="03000600000000000000" charset="-122"/>
                <a:ea typeface="文鼎中楷体" panose="03000600000000000000" charset="-122"/>
              </a:rPr>
              <a:t>项目需要签到，可以点此切换，如右图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79705" y="339725"/>
            <a:ext cx="8388985" cy="50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kern="1200" cap="none" spc="0" normalizeH="0" baseline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路径：</a:t>
            </a:r>
            <a:r>
              <a:rPr kumimoji="0" lang="zh-CN" altLang="en-US" sz="1600" b="0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签到，</a:t>
            </a:r>
            <a:r>
              <a:rPr lang="zh-CN" altLang="en-US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实习</a:t>
            </a:r>
            <a:r>
              <a:rPr lang="zh-CN" altLang="en-US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成长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 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签到                           </a:t>
            </a:r>
            <a:endParaRPr kumimoji="0" lang="zh-CN" altLang="en-US" b="0" kern="1200" cap="none" spc="0" normalizeH="0" baseline="0" noProof="1">
              <a:solidFill>
                <a:srgbClr val="DF002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17" name="直接箭头连接符 16"/>
          <p:cNvCxnSpPr/>
          <p:nvPr/>
        </p:nvCxnSpPr>
        <p:spPr>
          <a:xfrm flipH="1" flipV="1">
            <a:off x="3419475" y="3329305"/>
            <a:ext cx="269875" cy="3600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7744460" y="1203325"/>
            <a:ext cx="139954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zh-CN" altLang="en-US" sz="1200">
                <a:solidFill>
                  <a:srgbClr val="FF0000"/>
                </a:solidFill>
                <a:ea typeface="宋体" panose="02010600030101010101" pitchFamily="2" charset="-122"/>
              </a:rPr>
              <a:t>、小程序如果学校设置上传健康信息，签到需要每日上传健康信息后才能签到</a:t>
            </a:r>
          </a:p>
          <a:p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zh-CN" altLang="en-US" sz="1200">
                <a:solidFill>
                  <a:srgbClr val="FF0000"/>
                </a:solidFill>
                <a:ea typeface="宋体" panose="02010600030101010101" pitchFamily="2" charset="-122"/>
              </a:rPr>
              <a:t>、自动签到目前暂停使用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" y="1041400"/>
            <a:ext cx="1896745" cy="35528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1830" y="1041400"/>
            <a:ext cx="2080895" cy="37820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3.5 </a:t>
            </a:r>
            <a:r>
              <a:rPr lang="zh-CN" altLang="en-US"/>
              <a:t>学生移动端操作</a:t>
            </a:r>
            <a:r>
              <a:rPr lang="en-US" altLang="zh-CN"/>
              <a:t>-</a:t>
            </a:r>
            <a:r>
              <a:rPr lang="zh-CN" altLang="en-US"/>
              <a:t>提交周日志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775" y="1118235"/>
            <a:ext cx="1663700" cy="364426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845" y="1028065"/>
            <a:ext cx="1724025" cy="37344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1030" y="1028065"/>
            <a:ext cx="1724025" cy="3733800"/>
          </a:xfrm>
          <a:prstGeom prst="rect">
            <a:avLst/>
          </a:prstGeom>
        </p:spPr>
      </p:pic>
      <p:sp>
        <p:nvSpPr>
          <p:cNvPr id="33" name="文本框 5"/>
          <p:cNvSpPr txBox="1"/>
          <p:nvPr/>
        </p:nvSpPr>
        <p:spPr>
          <a:xfrm>
            <a:off x="2340080" y="3386762"/>
            <a:ext cx="2014538" cy="4095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b="0" dirty="0">
                <a:solidFill>
                  <a:srgbClr val="DF0024"/>
                </a:solidFill>
                <a:latin typeface="文鼎中楷体" panose="03000600000000000000" charset="-122"/>
                <a:ea typeface="文鼎中楷体" panose="03000600000000000000" charset="-122"/>
              </a:rPr>
              <a:t>草稿箱在这里哟</a:t>
            </a:r>
            <a:r>
              <a:rPr lang="en-US" altLang="zh-CN" b="0" dirty="0">
                <a:solidFill>
                  <a:srgbClr val="DF0024"/>
                </a:solidFill>
                <a:latin typeface="文鼎中楷体" panose="03000600000000000000" charset="-122"/>
                <a:ea typeface="文鼎中楷体" panose="03000600000000000000" charset="-122"/>
              </a:rPr>
              <a:t>~~</a:t>
            </a:r>
          </a:p>
        </p:txBody>
      </p:sp>
      <p:sp>
        <p:nvSpPr>
          <p:cNvPr id="17" name="矩形 16"/>
          <p:cNvSpPr/>
          <p:nvPr/>
        </p:nvSpPr>
        <p:spPr>
          <a:xfrm>
            <a:off x="7380122" y="3508579"/>
            <a:ext cx="1663633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0">
                <a:solidFill>
                  <a:srgbClr val="DF0024"/>
                </a:solidFill>
                <a:latin typeface="文鼎中楷体" panose="03000600000000000000" charset="-122"/>
                <a:ea typeface="文鼎中楷体" panose="03000600000000000000" charset="-122"/>
              </a:rPr>
              <a:t>关联日期必须在实习时间范围内</a:t>
            </a:r>
            <a:endParaRPr lang="zh-CN" altLang="en-US" b="0" dirty="0">
              <a:solidFill>
                <a:srgbClr val="DF0024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9705" y="411480"/>
            <a:ext cx="8388985" cy="50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kern="1200" cap="none" spc="0" normalizeH="0" baseline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路径：</a:t>
            </a:r>
            <a:r>
              <a:rPr kumimoji="0" lang="zh-CN" altLang="en-US" sz="1600" b="0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提交周日志，</a:t>
            </a:r>
            <a:r>
              <a:rPr lang="zh-CN" altLang="en-US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实习</a:t>
            </a:r>
            <a:r>
              <a:rPr lang="zh-CN" altLang="en-US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成长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 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周日志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“+”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号，写周日志</a:t>
            </a:r>
            <a:endParaRPr kumimoji="0" lang="zh-CN" altLang="en-US" b="0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>
            <a:off x="3780155" y="3796030"/>
            <a:ext cx="296545" cy="2921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V="1">
            <a:off x="8100060" y="3148330"/>
            <a:ext cx="215900" cy="28765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716145" y="2935605"/>
            <a:ext cx="264350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移动端提交周日志可以在左下角直接插入图片，但不支持上传附件，如上传附件需要到网页端提交</a:t>
            </a: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6876415" y="4011930"/>
            <a:ext cx="215900" cy="50355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45" y="987425"/>
            <a:ext cx="2129790" cy="377507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331595" y="1941195"/>
            <a:ext cx="1776730" cy="6191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点击周日志或实习任务去提交</a:t>
            </a:r>
            <a:endParaRPr lang="zh-CN" altLang="en-US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zh-CN" altLang="en-US"/>
          </a:p>
        </p:txBody>
      </p:sp>
      <p:cxnSp>
        <p:nvCxnSpPr>
          <p:cNvPr id="18" name="直接箭头连接符 17"/>
          <p:cNvCxnSpPr>
            <a:stCxn id="12" idx="1"/>
          </p:cNvCxnSpPr>
          <p:nvPr/>
        </p:nvCxnSpPr>
        <p:spPr>
          <a:xfrm flipH="1" flipV="1">
            <a:off x="1043305" y="1923415"/>
            <a:ext cx="288290" cy="327660"/>
          </a:xfrm>
          <a:prstGeom prst="straightConnector1">
            <a:avLst/>
          </a:prstGeom>
          <a:ln w="28575" cmpd="sng">
            <a:solidFill>
              <a:srgbClr val="C51A24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1547495" y="2503805"/>
            <a:ext cx="144145" cy="356235"/>
          </a:xfrm>
          <a:prstGeom prst="straightConnector1">
            <a:avLst/>
          </a:prstGeom>
          <a:ln w="28575" cmpd="sng">
            <a:solidFill>
              <a:srgbClr val="C51A24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3.6 </a:t>
            </a:r>
            <a:r>
              <a:rPr lang="zh-CN" altLang="en-US"/>
              <a:t>学生移动端操作</a:t>
            </a:r>
            <a:r>
              <a:rPr lang="en-US" altLang="zh-CN"/>
              <a:t>-</a:t>
            </a:r>
            <a:r>
              <a:rPr lang="zh-CN" altLang="en-US"/>
              <a:t>提交三方协议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155" y="787400"/>
            <a:ext cx="1892935" cy="41833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7415" y="787400"/>
            <a:ext cx="1848485" cy="41973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3715" y="787400"/>
            <a:ext cx="1884045" cy="41833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23215" y="483870"/>
            <a:ext cx="85477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路径：</a:t>
            </a:r>
            <a:r>
              <a:rPr lang="zh-CN" altLang="en-US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实习</a:t>
            </a:r>
            <a:r>
              <a:rPr lang="zh-CN" altLang="en-US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成长</a:t>
            </a:r>
            <a:r>
              <a:rPr lang="zh-CN" altLang="en-US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→实习任务→三方协议去提交→网页端下载模板→拍照提交或网页端提交pdf文档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15" y="988060"/>
            <a:ext cx="2174240" cy="41319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3.7 </a:t>
            </a:r>
            <a:r>
              <a:rPr lang="zh-CN" altLang="en-US"/>
              <a:t>学生移动端操作</a:t>
            </a:r>
            <a:r>
              <a:rPr lang="en-US" altLang="zh-CN"/>
              <a:t>-</a:t>
            </a:r>
            <a:r>
              <a:rPr lang="zh-CN" altLang="en-US"/>
              <a:t>实习评价</a:t>
            </a:r>
            <a:r>
              <a:rPr lang="en-US" altLang="zh-CN"/>
              <a:t>-</a:t>
            </a:r>
            <a:r>
              <a:rPr lang="zh-CN" altLang="en-US"/>
              <a:t>企业评价</a:t>
            </a:r>
          </a:p>
        </p:txBody>
      </p:sp>
      <p:sp>
        <p:nvSpPr>
          <p:cNvPr id="28685" name="文本框 10"/>
          <p:cNvSpPr txBox="1"/>
          <p:nvPr/>
        </p:nvSpPr>
        <p:spPr>
          <a:xfrm>
            <a:off x="5636260" y="1084580"/>
            <a:ext cx="563880" cy="39306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企</a:t>
            </a:r>
          </a:p>
          <a:p>
            <a:pPr>
              <a:lnSpc>
                <a:spcPct val="130000"/>
              </a:lnSpc>
            </a:pPr>
            <a:r>
              <a:rPr lang="zh-CN" altLang="en-US" sz="1600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业</a:t>
            </a:r>
          </a:p>
          <a:p>
            <a:pPr>
              <a:lnSpc>
                <a:spcPct val="130000"/>
              </a:lnSpc>
            </a:pPr>
            <a:r>
              <a:rPr lang="zh-CN" altLang="en-US" sz="1600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导</a:t>
            </a:r>
          </a:p>
          <a:p>
            <a:pPr>
              <a:lnSpc>
                <a:spcPct val="130000"/>
              </a:lnSpc>
            </a:pPr>
            <a:r>
              <a:rPr lang="zh-CN" altLang="en-US" sz="1600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师</a:t>
            </a:r>
          </a:p>
          <a:p>
            <a:pPr>
              <a:lnSpc>
                <a:spcPct val="130000"/>
              </a:lnSpc>
            </a:pPr>
            <a:r>
              <a:rPr lang="zh-CN" altLang="en-US" sz="1600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验</a:t>
            </a:r>
          </a:p>
          <a:p>
            <a:pPr>
              <a:lnSpc>
                <a:spcPct val="130000"/>
              </a:lnSpc>
            </a:pPr>
            <a:r>
              <a:rPr lang="zh-CN" altLang="en-US" sz="1600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证</a:t>
            </a:r>
          </a:p>
          <a:p>
            <a:pPr>
              <a:lnSpc>
                <a:spcPct val="130000"/>
              </a:lnSpc>
            </a:pPr>
            <a:r>
              <a:rPr lang="zh-CN" altLang="en-US" sz="1600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码</a:t>
            </a:r>
          </a:p>
          <a:p>
            <a:pPr>
              <a:lnSpc>
                <a:spcPct val="130000"/>
              </a:lnSpc>
            </a:pPr>
            <a:r>
              <a:rPr lang="zh-CN" altLang="en-US" sz="1600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通</a:t>
            </a:r>
          </a:p>
          <a:p>
            <a:pPr>
              <a:lnSpc>
                <a:spcPct val="130000"/>
              </a:lnSpc>
            </a:pPr>
            <a:r>
              <a:rPr lang="zh-CN" altLang="en-US" sz="1600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过</a:t>
            </a:r>
          </a:p>
          <a:p>
            <a:pPr>
              <a:lnSpc>
                <a:spcPct val="130000"/>
              </a:lnSpc>
            </a:pPr>
            <a:r>
              <a:rPr lang="zh-CN" altLang="en-US" sz="1600" b="0" kern="0" noProof="1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评</a:t>
            </a:r>
          </a:p>
          <a:p>
            <a:pPr>
              <a:lnSpc>
                <a:spcPct val="130000"/>
              </a:lnSpc>
            </a:pPr>
            <a:r>
              <a:rPr lang="zh-CN" altLang="en-US" sz="1600" b="0" kern="0" noProof="1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价</a:t>
            </a:r>
          </a:p>
          <a:p>
            <a:pPr defTabSz="914400">
              <a:lnSpc>
                <a:spcPct val="130000"/>
              </a:lnSpc>
            </a:pPr>
            <a:endParaRPr lang="zh-CN" altLang="en-US" sz="1600" b="0" kern="0" dirty="0">
              <a:solidFill>
                <a:srgbClr val="DF0024"/>
              </a:solidFill>
              <a:uFillTx/>
              <a:latin typeface="文鼎中楷体" charset="0"/>
              <a:ea typeface="文鼎中楷体" panose="030006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1305" y="930627"/>
            <a:ext cx="1710113" cy="370366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687" y="1010466"/>
            <a:ext cx="1709313" cy="370192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9225" y="424180"/>
            <a:ext cx="8388985" cy="50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kern="1200" cap="none" spc="0" normalizeH="0" baseline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路径：</a:t>
            </a:r>
            <a:r>
              <a:rPr kumimoji="0" lang="zh-CN" altLang="en-US" sz="1600" b="0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实习评价，</a:t>
            </a:r>
            <a:r>
              <a:rPr kumimoji="0" lang="zh-CN" altLang="en-US" sz="1600" b="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实习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成长→实习任务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邀请企业评价（没有此按钮，代表老师未要求）</a:t>
            </a:r>
            <a:endParaRPr kumimoji="0" lang="zh-CN" altLang="en-US" b="0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V="1">
            <a:off x="6190615" y="3140710"/>
            <a:ext cx="405130" cy="4051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59080" y="951865"/>
            <a:ext cx="2354580" cy="39217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3.7 </a:t>
            </a:r>
            <a:r>
              <a:rPr lang="zh-CN" altLang="en-US"/>
              <a:t>学生移动端操作</a:t>
            </a:r>
            <a:r>
              <a:rPr lang="en-US" altLang="zh-CN"/>
              <a:t>-</a:t>
            </a:r>
            <a:r>
              <a:rPr lang="zh-CN" altLang="en-US"/>
              <a:t>实习评价</a:t>
            </a:r>
            <a:r>
              <a:rPr lang="en-US" altLang="zh-CN"/>
              <a:t>-</a:t>
            </a:r>
            <a:r>
              <a:rPr lang="zh-CN" altLang="en-US"/>
              <a:t>对实习过程、老师的评价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79705" y="411480"/>
            <a:ext cx="8388985" cy="50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kern="1200" cap="none" spc="0" normalizeH="0" baseline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路径：</a:t>
            </a:r>
            <a:r>
              <a:rPr kumimoji="0" lang="zh-CN" altLang="en-US" sz="1600" b="0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实习评价</a:t>
            </a:r>
            <a:r>
              <a:rPr kumimoji="0" lang="zh-CN" altLang="en-US" sz="1600" b="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，</a:t>
            </a:r>
            <a:r>
              <a:rPr lang="zh-CN" altLang="en-US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实习</a:t>
            </a:r>
            <a:r>
              <a:rPr lang="zh-CN" altLang="en-US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成长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实习任务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实习评价</a:t>
            </a:r>
            <a:endParaRPr kumimoji="0" lang="zh-CN" altLang="en-US" b="0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7455" y="1010285"/>
            <a:ext cx="1908175" cy="33959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2712" y="1010466"/>
            <a:ext cx="1709313" cy="370192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67360" y="918210"/>
            <a:ext cx="2354580" cy="39217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3.8 </a:t>
            </a:r>
            <a:r>
              <a:rPr lang="zh-CN" altLang="en-US"/>
              <a:t>学生移动端操作</a:t>
            </a:r>
            <a:r>
              <a:rPr lang="en-US" altLang="zh-CN"/>
              <a:t>-</a:t>
            </a:r>
            <a:r>
              <a:rPr lang="zh-CN" altLang="en-US"/>
              <a:t>玩转校友邦：机会</a:t>
            </a:r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645" y="466090"/>
            <a:ext cx="1927860" cy="45186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9325" y="466090"/>
            <a:ext cx="1988820" cy="4495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9600" y="466090"/>
            <a:ext cx="1935480" cy="454152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670175" y="2479040"/>
            <a:ext cx="183007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企业宣讲会，可随时了解企业或参与课程，寻找工作岗位或提升自己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838700" y="2646680"/>
            <a:ext cx="18300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可参与本校或其他学校公开的双选会，寻找工作岗位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918325" y="497840"/>
            <a:ext cx="18300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话题互动分享，和全国的学生交流分享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0" y="732155"/>
            <a:ext cx="2009140" cy="42297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3.9 </a:t>
            </a:r>
            <a:r>
              <a:rPr lang="zh-CN" altLang="en-US"/>
              <a:t>学生移动端操作</a:t>
            </a:r>
            <a:r>
              <a:rPr lang="en-US" altLang="zh-CN"/>
              <a:t>-</a:t>
            </a:r>
            <a:r>
              <a:rPr lang="zh-CN" altLang="en-US"/>
              <a:t>玩转校友邦：消息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630" y="466090"/>
            <a:ext cx="1988820" cy="44653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370" y="466090"/>
            <a:ext cx="2065020" cy="44653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0945" y="466090"/>
            <a:ext cx="1958340" cy="44729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77895" y="3708400"/>
            <a:ext cx="2030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与指导老师、同学交流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81355" y="3473450"/>
            <a:ext cx="20300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查看各项消息提示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255385" y="2550795"/>
            <a:ext cx="2030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校友会，寻找各年级校友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3.10 </a:t>
            </a:r>
            <a:r>
              <a:rPr lang="zh-CN" altLang="en-US"/>
              <a:t>学生移动端操作</a:t>
            </a:r>
            <a:r>
              <a:rPr lang="en-US" altLang="zh-CN"/>
              <a:t>-</a:t>
            </a:r>
            <a:r>
              <a:rPr lang="zh-CN" altLang="en-US"/>
              <a:t>客服与反馈</a:t>
            </a:r>
          </a:p>
        </p:txBody>
      </p:sp>
      <p:sp>
        <p:nvSpPr>
          <p:cNvPr id="27653" name="文本框 11"/>
          <p:cNvSpPr txBox="1"/>
          <p:nvPr/>
        </p:nvSpPr>
        <p:spPr>
          <a:xfrm>
            <a:off x="630555" y="4550410"/>
            <a:ext cx="2025650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0" dirty="0">
                <a:latin typeface="文鼎中楷体" panose="03000600000000000000" charset="-122"/>
                <a:ea typeface="文鼎中楷体" panose="03000600000000000000" charset="-122"/>
              </a:rPr>
              <a:t>实习模块客服中心入口</a:t>
            </a:r>
          </a:p>
        </p:txBody>
      </p:sp>
      <p:sp>
        <p:nvSpPr>
          <p:cNvPr id="6" name="文本框 11"/>
          <p:cNvSpPr txBox="1"/>
          <p:nvPr/>
        </p:nvSpPr>
        <p:spPr>
          <a:xfrm>
            <a:off x="3395345" y="4551045"/>
            <a:ext cx="2025650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0" dirty="0">
                <a:latin typeface="文鼎中楷体" panose="03000600000000000000" charset="-122"/>
                <a:ea typeface="文鼎中楷体" panose="03000600000000000000" charset="-122"/>
              </a:rPr>
              <a:t>我的</a:t>
            </a:r>
            <a:r>
              <a:rPr lang="en-US" altLang="zh-CN" sz="1400" b="0" dirty="0">
                <a:latin typeface="文鼎中楷体" panose="03000600000000000000" charset="-122"/>
                <a:ea typeface="文鼎中楷体" panose="03000600000000000000" charset="-122"/>
              </a:rPr>
              <a:t>-</a:t>
            </a:r>
            <a:r>
              <a:rPr lang="zh-CN" altLang="en-US" sz="1400" b="0" dirty="0">
                <a:latin typeface="文鼎中楷体" panose="03000600000000000000" charset="-122"/>
                <a:ea typeface="文鼎中楷体" panose="03000600000000000000" charset="-122"/>
              </a:rPr>
              <a:t>客服与反馈入口</a:t>
            </a:r>
          </a:p>
        </p:txBody>
      </p:sp>
      <p:sp>
        <p:nvSpPr>
          <p:cNvPr id="7" name="文本框 11"/>
          <p:cNvSpPr txBox="1"/>
          <p:nvPr/>
        </p:nvSpPr>
        <p:spPr>
          <a:xfrm>
            <a:off x="7170420" y="4551045"/>
            <a:ext cx="954405" cy="370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0" dirty="0">
                <a:latin typeface="文鼎中楷体" panose="03000600000000000000" charset="-122"/>
                <a:ea typeface="文鼎中楷体" panose="03000600000000000000" charset="-122"/>
              </a:rPr>
              <a:t>客服中心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706745" y="1108075"/>
            <a:ext cx="51943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altLang="en-US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快捷入口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762625" y="2794635"/>
            <a:ext cx="51943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altLang="en-US" b="0" kern="0" dirty="0">
                <a:solidFill>
                  <a:srgbClr val="DF0024"/>
                </a:solidFill>
                <a:uFillTx/>
                <a:latin typeface="文鼎中楷体" charset="0"/>
                <a:ea typeface="文鼎中楷体" panose="03000600000000000000" charset="-122"/>
              </a:rPr>
              <a:t>常见问题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330" y="535940"/>
            <a:ext cx="2428240" cy="40576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980" y="412115"/>
            <a:ext cx="2284730" cy="4170045"/>
          </a:xfrm>
          <a:prstGeom prst="rect">
            <a:avLst/>
          </a:prstGeom>
        </p:spPr>
      </p:pic>
      <p:cxnSp>
        <p:nvCxnSpPr>
          <p:cNvPr id="15" name="直接箭头连接符 14"/>
          <p:cNvCxnSpPr/>
          <p:nvPr/>
        </p:nvCxnSpPr>
        <p:spPr>
          <a:xfrm flipV="1">
            <a:off x="6042025" y="1348105"/>
            <a:ext cx="546100" cy="14224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flipV="1">
            <a:off x="6257290" y="3177540"/>
            <a:ext cx="391160" cy="31051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705" y="574675"/>
            <a:ext cx="2243455" cy="37331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2"/>
          <p:cNvSpPr>
            <a:spLocks noChangeArrowheads="1"/>
          </p:cNvSpPr>
          <p:nvPr/>
        </p:nvSpPr>
        <p:spPr bwMode="auto">
          <a:xfrm>
            <a:off x="-952" y="1447324"/>
            <a:ext cx="9144953" cy="1966913"/>
          </a:xfrm>
          <a:prstGeom prst="rect">
            <a:avLst/>
          </a:prstGeom>
          <a:solidFill>
            <a:srgbClr val="C51A24"/>
          </a:solidFill>
          <a:ln w="12700">
            <a:noFill/>
            <a:miter lim="400000"/>
          </a:ln>
        </p:spPr>
        <p:txBody>
          <a:bodyPr lIns="45718" rIns="45718" anchor="ctr"/>
          <a:lstStyle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" name="Shape 22"/>
          <p:cNvSpPr>
            <a:spLocks noChangeArrowheads="1"/>
          </p:cNvSpPr>
          <p:nvPr/>
        </p:nvSpPr>
        <p:spPr bwMode="auto">
          <a:xfrm>
            <a:off x="897255" y="1504474"/>
            <a:ext cx="1534478" cy="2319338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</a:ln>
          <a:effectLst>
            <a:outerShdw blurRad="76200" dir="13500000" sy="23000" kx="1200000" algn="br" rotWithShape="0">
              <a:srgbClr val="B90003">
                <a:alpha val="20000"/>
              </a:srgbClr>
            </a:outerShdw>
          </a:effectLst>
        </p:spPr>
        <p:txBody>
          <a:bodyPr lIns="45718" rIns="45718" anchor="ctr"/>
          <a:lstStyle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11555" y="1814195"/>
            <a:ext cx="135191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7200" dirty="0">
                <a:solidFill>
                  <a:srgbClr val="C00000"/>
                </a:solidFill>
                <a:effectLst/>
                <a:latin typeface="DIN Alternate" panose="020B0500000000000000" charset="0"/>
                <a:ea typeface="微软雅黑" panose="020B0503020204020204" pitchFamily="34" charset="-122"/>
                <a:cs typeface="DIN Alternate" panose="020B0500000000000000" charset="0"/>
                <a:sym typeface="+mn-ea"/>
              </a:rPr>
              <a:t> </a:t>
            </a:r>
            <a:r>
              <a:rPr lang="en-US" altLang="zh-CN" sz="7200" b="1" dirty="0">
                <a:solidFill>
                  <a:srgbClr val="C00000"/>
                </a:solidFill>
                <a:effectLst/>
                <a:latin typeface="DIN Alternate" panose="020B0500000000000000" charset="0"/>
                <a:ea typeface="Microsoft YaHei Bold" panose="020B0502040204020203" charset="-122"/>
                <a:cs typeface="DIN Alternate" panose="020B0500000000000000" charset="0"/>
                <a:sym typeface="+mn-ea"/>
              </a:rPr>
              <a:t>04</a:t>
            </a:r>
          </a:p>
        </p:txBody>
      </p:sp>
      <p:sp>
        <p:nvSpPr>
          <p:cNvPr id="11" name="矩形 10"/>
          <p:cNvSpPr/>
          <p:nvPr/>
        </p:nvSpPr>
        <p:spPr>
          <a:xfrm>
            <a:off x="2781776" y="2007394"/>
            <a:ext cx="4361498" cy="553085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 rtlCol="0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3000">
                <a:sym typeface="+mn-ea"/>
              </a:rPr>
              <a:t>学生电脑网页操作</a:t>
            </a:r>
            <a:endParaRPr lang="zh-CN" sz="3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781776" y="2596039"/>
            <a:ext cx="4486751" cy="22987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tIns="34290" rIns="45718" bIns="34290" anchor="t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050" kern="0" dirty="0">
                <a:sym typeface="+mn-ea"/>
              </a:rPr>
              <a:t>学生校友邦电脑网页的操作说明</a:t>
            </a:r>
          </a:p>
        </p:txBody>
      </p:sp>
      <p:sp>
        <p:nvSpPr>
          <p:cNvPr id="6" name="矩形 5"/>
          <p:cNvSpPr/>
          <p:nvPr/>
        </p:nvSpPr>
        <p:spPr>
          <a:xfrm>
            <a:off x="1010920" y="2826385"/>
            <a:ext cx="1122045" cy="4603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2400" dirty="0">
                <a:solidFill>
                  <a:srgbClr val="C00000"/>
                </a:solidFill>
                <a:latin typeface="DIN Alternate" panose="020B0500000000000000" charset="0"/>
                <a:ea typeface="方正黑体简体" panose="02010601030101010101" pitchFamily="2" charset="-122"/>
                <a:cs typeface="DIN Alternate" panose="020B0500000000000000" charset="0"/>
                <a:sym typeface="Noto Serif CJK SC" panose="02020400000000000000" pitchFamily="18" charset="-122"/>
              </a:rPr>
              <a:t>PART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131969" y="131921"/>
            <a:ext cx="782479" cy="275273"/>
            <a:chOff x="17075" y="277"/>
            <a:chExt cx="1643" cy="578"/>
          </a:xfrm>
        </p:grpSpPr>
        <p:grpSp>
          <p:nvGrpSpPr>
            <p:cNvPr id="12" name="组合 11"/>
            <p:cNvGrpSpPr/>
            <p:nvPr/>
          </p:nvGrpSpPr>
          <p:grpSpPr>
            <a:xfrm>
              <a:off x="17075" y="491"/>
              <a:ext cx="1643" cy="364"/>
              <a:chOff x="17075" y="619"/>
              <a:chExt cx="1643" cy="364"/>
            </a:xfrm>
          </p:grpSpPr>
          <p:sp>
            <p:nvSpPr>
              <p:cNvPr id="13" name="Shape 22"/>
              <p:cNvSpPr>
                <a:spLocks noChangeArrowheads="1"/>
              </p:cNvSpPr>
              <p:nvPr/>
            </p:nvSpPr>
            <p:spPr bwMode="auto">
              <a:xfrm>
                <a:off x="17075" y="619"/>
                <a:ext cx="1643" cy="29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  <a:miter lim="400000"/>
              </a:ln>
            </p:spPr>
            <p:txBody>
              <a:bodyPr lIns="45718" rIns="45718" anchor="ctr"/>
              <a:lstStyle/>
              <a:p>
                <a:pPr hangingPunct="0"/>
                <a:endParaRPr lang="en-US" altLang="zh-CN" sz="1800" b="0" baseline="0">
                  <a:solidFill>
                    <a:srgbClr val="DF2024"/>
                  </a:solidFill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16" name="Shape 26"/>
              <p:cNvSpPr/>
              <p:nvPr/>
            </p:nvSpPr>
            <p:spPr>
              <a:xfrm>
                <a:off x="17272" y="646"/>
                <a:ext cx="1250" cy="337"/>
              </a:xfrm>
              <a:prstGeom prst="rect">
                <a:avLst/>
              </a:prstGeom>
              <a:ln w="12700">
                <a:miter lim="400000"/>
              </a:ln>
              <a:effectLst/>
            </p:spPr>
            <p:txBody>
              <a:bodyPr wrap="square" lIns="45718" rIns="45718">
                <a:spAutoFit/>
              </a:bodyPr>
              <a:lstStyle/>
              <a:p>
                <a:pPr algn="ctr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 sz="4200" b="0" baseline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r>
                  <a:rPr lang="en-US" altLang="zh-CN" sz="450" kern="0" baseline="0" dirty="0">
                    <a:solidFill>
                      <a:srgbClr val="D62F2F"/>
                    </a:solidFill>
                    <a:effectLst/>
                    <a:sym typeface="微软雅黑" panose="020B0503020204020204" pitchFamily="34" charset="-122"/>
                  </a:rPr>
                  <a:t>www.xybsyw.com</a:t>
                </a:r>
              </a:p>
            </p:txBody>
          </p:sp>
        </p:grpSp>
        <p:pic>
          <p:nvPicPr>
            <p:cNvPr id="14" name="图片 13" descr="红色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32" y="277"/>
              <a:ext cx="929" cy="29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学生电脑网页操作</a:t>
            </a:r>
            <a:r>
              <a:rPr lang="en-US" altLang="zh-CN"/>
              <a:t>-</a:t>
            </a:r>
            <a:r>
              <a:rPr lang="zh-CN" altLang="en-US"/>
              <a:t>主要功能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342515" y="1219200"/>
            <a:ext cx="412051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1</a:t>
            </a:r>
            <a:r>
              <a:rPr lang="zh-CN" altLang="en-US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、预实习报告</a:t>
            </a:r>
          </a:p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2</a:t>
            </a:r>
            <a:r>
              <a:rPr lang="zh-CN" altLang="en-US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、三方协议</a:t>
            </a:r>
          </a:p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3</a:t>
            </a:r>
            <a:r>
              <a:rPr lang="zh-CN" altLang="en-US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、实习报告</a:t>
            </a:r>
            <a:endParaRPr lang="en-US" altLang="zh-CN" sz="1800" b="0" strike="noStrike" noProof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lvl="0" algn="l" fontAlgn="base">
              <a:lnSpc>
                <a:spcPct val="150000"/>
              </a:lnSpc>
              <a:buClrTx/>
              <a:buSzTx/>
              <a:defRPr/>
            </a:pPr>
            <a:r>
              <a:rPr lang="en-US" altLang="zh-CN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4、</a:t>
            </a:r>
            <a:r>
              <a:rPr lang="zh-CN" altLang="en-US" sz="1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实习成绩鉴定</a:t>
            </a:r>
            <a:endParaRPr lang="zh-CN" altLang="en-US" sz="18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48155" y="3485515"/>
            <a:ext cx="5647690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20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注意：学籍认证、提交周日志、提交自主实习岗位、提交实习评价等操作也可以在</a:t>
            </a:r>
            <a:r>
              <a:rPr lang="en-US" altLang="zh-CN" sz="120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PC</a:t>
            </a:r>
            <a:r>
              <a:rPr lang="zh-CN" altLang="en-US" sz="120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宋体" panose="02010600030101010101" pitchFamily="2" charset="-122"/>
              </a:rPr>
              <a:t>网页端操作，但移动端更方便。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4.1 </a:t>
            </a:r>
            <a:r>
              <a:rPr lang="zh-CN" altLang="en-US"/>
              <a:t>学生电脑网页操作</a:t>
            </a:r>
            <a:r>
              <a:rPr lang="en-US" altLang="zh-CN"/>
              <a:t>-</a:t>
            </a:r>
            <a:r>
              <a:rPr lang="zh-CN" altLang="en-US"/>
              <a:t>主界面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7380"/>
            <a:ext cx="8828405" cy="2986405"/>
          </a:xfrm>
          <a:prstGeom prst="rect">
            <a:avLst/>
          </a:prstGeom>
        </p:spPr>
      </p:pic>
      <p:cxnSp>
        <p:nvCxnSpPr>
          <p:cNvPr id="8" name="直接箭头连接符 7"/>
          <p:cNvCxnSpPr/>
          <p:nvPr/>
        </p:nvCxnSpPr>
        <p:spPr>
          <a:xfrm flipH="1" flipV="1">
            <a:off x="2483485" y="987425"/>
            <a:ext cx="472440" cy="48133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60325" y="3651885"/>
            <a:ext cx="87077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登录后，点击我要实习，进入实习的主界面，如果点击报错或退出，可以看下左侧标注为主，是否有去认证的提示，如果有表示学籍还未认证，需要先点击认证学籍。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>
                <a:sym typeface="+mn-ea"/>
              </a:rPr>
              <a:t>4.1 </a:t>
            </a:r>
            <a:r>
              <a:rPr lang="zh-CN" altLang="en-US">
                <a:sym typeface="+mn-ea"/>
              </a:rPr>
              <a:t>学生电脑网页操作</a:t>
            </a:r>
            <a:r>
              <a:rPr lang="en-US" altLang="zh-CN">
                <a:sym typeface="+mn-ea"/>
              </a:rPr>
              <a:t>-</a:t>
            </a:r>
            <a:r>
              <a:rPr lang="zh-CN" altLang="en-US">
                <a:sym typeface="+mn-ea"/>
              </a:rPr>
              <a:t>主界面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" y="465455"/>
            <a:ext cx="9077960" cy="43395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987675" y="4228465"/>
            <a:ext cx="41490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点击左侧主菜单，可进入相应模块，比如三方协议、周志、实习报告等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4.2 </a:t>
            </a:r>
            <a:r>
              <a:rPr lang="zh-CN" altLang="en-US"/>
              <a:t>学生电脑网页操作</a:t>
            </a:r>
            <a:r>
              <a:rPr lang="en-US" altLang="zh-CN"/>
              <a:t>-</a:t>
            </a:r>
            <a:r>
              <a:rPr lang="zh-CN" altLang="en-US"/>
              <a:t>预实习报告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" y="466090"/>
            <a:ext cx="9036685" cy="33451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83540" y="4013835"/>
            <a:ext cx="55765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点击提交预实习报告，下载预实习报告模板，填写好后提交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>
                <a:sym typeface="+mn-ea"/>
              </a:rPr>
              <a:t>4.3 </a:t>
            </a:r>
            <a:r>
              <a:rPr lang="zh-CN" altLang="en-US">
                <a:sym typeface="+mn-ea"/>
              </a:rPr>
              <a:t>学生电脑网页操作</a:t>
            </a:r>
            <a:r>
              <a:rPr lang="en-US" altLang="zh-CN">
                <a:sym typeface="+mn-ea"/>
              </a:rPr>
              <a:t>-</a:t>
            </a:r>
            <a:r>
              <a:rPr lang="zh-CN">
                <a:sym typeface="+mn-ea"/>
              </a:rPr>
              <a:t>三方协议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5625"/>
            <a:ext cx="9025890" cy="23107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60040"/>
            <a:ext cx="9025890" cy="224980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449955" y="1014730"/>
            <a:ext cx="50101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移动端和网页端都可以提交三方协议，但移动端只能提交图片格式，网页端可以提交pdf文档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4.4 </a:t>
            </a:r>
            <a:r>
              <a:rPr lang="zh-CN" altLang="en-US"/>
              <a:t>学生电脑网页操作</a:t>
            </a:r>
            <a:r>
              <a:rPr lang="en-US" altLang="zh-CN"/>
              <a:t>-</a:t>
            </a:r>
            <a:r>
              <a:rPr lang="zh-CN" altLang="en-US"/>
              <a:t>实习报告</a:t>
            </a:r>
            <a:r>
              <a:rPr lang="en-US" altLang="zh-CN"/>
              <a:t>-</a:t>
            </a:r>
            <a:r>
              <a:rPr lang="zh-CN" altLang="en-US"/>
              <a:t>上传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31165" y="339725"/>
            <a:ext cx="8388985" cy="50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kern="1200" cap="none" spc="0" normalizeH="0" baseline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路径：</a:t>
            </a:r>
            <a:r>
              <a:rPr kumimoji="0" lang="zh-CN" altLang="en-US" sz="1600" b="0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提交实习报告，</a:t>
            </a:r>
            <a:r>
              <a:rPr kumimoji="0" lang="zh-CN" altLang="en-US" sz="1600" b="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我要实习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实习报告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下载报告模板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上传</a:t>
            </a:r>
            <a:endParaRPr kumimoji="0" lang="zh-CN" altLang="en-US" b="0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" y="915670"/>
            <a:ext cx="8839200" cy="419290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15205" y="1773555"/>
            <a:ext cx="40049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先完成实习评价，完成后点击提交实习报告下载模板，下载模板填写好上传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>
                <a:sym typeface="+mn-ea"/>
              </a:rPr>
              <a:t>4.4 </a:t>
            </a:r>
            <a:r>
              <a:rPr lang="zh-CN" altLang="en-US">
                <a:sym typeface="+mn-ea"/>
              </a:rPr>
              <a:t>学生电脑网页操作</a:t>
            </a:r>
            <a:r>
              <a:rPr lang="en-US" altLang="zh-CN">
                <a:sym typeface="+mn-ea"/>
              </a:rPr>
              <a:t>-</a:t>
            </a:r>
            <a:r>
              <a:rPr lang="zh-CN" altLang="en-US">
                <a:sym typeface="+mn-ea"/>
              </a:rPr>
              <a:t>实习报告</a:t>
            </a:r>
            <a:r>
              <a:rPr lang="en-US" altLang="zh-CN">
                <a:sym typeface="+mn-ea"/>
              </a:rPr>
              <a:t>-</a:t>
            </a:r>
            <a:r>
              <a:rPr lang="zh-CN" altLang="en-US">
                <a:sym typeface="+mn-ea"/>
              </a:rPr>
              <a:t>导出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95605" y="337185"/>
            <a:ext cx="8388985" cy="50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kern="1200" cap="none" spc="0" normalizeH="0" baseline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路径：</a:t>
            </a:r>
            <a:r>
              <a:rPr kumimoji="0" lang="zh-CN" altLang="en-US" sz="1600" b="0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下载实习手册，</a:t>
            </a:r>
            <a:r>
              <a:rPr kumimoji="0" lang="zh-CN" altLang="en-US" sz="1600" b="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我要实习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实习报告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已通过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导出实习手册</a:t>
            </a:r>
            <a:endParaRPr kumimoji="0" lang="zh-CN" altLang="en-US" b="0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843915"/>
            <a:ext cx="8779510" cy="32480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3845" y="2931795"/>
            <a:ext cx="3448050" cy="20859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37820" y="4217670"/>
            <a:ext cx="49542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点击下载实习手册，阅读说明，点击</a:t>
            </a:r>
            <a:r>
              <a:rPr lang="en-US" altLang="zh-CN">
                <a:solidFill>
                  <a:srgbClr val="FF0000"/>
                </a:solidFill>
              </a:rPr>
              <a:t>“</a:t>
            </a:r>
            <a:r>
              <a:rPr lang="zh-CN" altLang="en-US">
                <a:solidFill>
                  <a:srgbClr val="FF0000"/>
                </a:solidFill>
              </a:rPr>
              <a:t>我已熟知</a:t>
            </a:r>
            <a:r>
              <a:rPr lang="en-US" altLang="zh-CN">
                <a:solidFill>
                  <a:srgbClr val="FF0000"/>
                </a:solidFill>
              </a:rPr>
              <a:t>”</a:t>
            </a:r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，然后导出实习手册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4.5 </a:t>
            </a:r>
            <a:r>
              <a:rPr lang="zh-CN" altLang="en-US"/>
              <a:t>学生电脑网页操作</a:t>
            </a:r>
            <a:r>
              <a:rPr lang="en-US" altLang="zh-CN"/>
              <a:t>-</a:t>
            </a:r>
            <a:r>
              <a:rPr lang="zh-CN" altLang="en-US"/>
              <a:t>实习成绩鉴定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7950" y="349250"/>
            <a:ext cx="8928735" cy="50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defTabSz="914400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kern="1200" cap="none" spc="0" normalizeH="0" baseline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路径：</a:t>
            </a:r>
            <a:r>
              <a:rPr kumimoji="0" lang="zh-CN" altLang="en-US" sz="1600" b="0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成绩鉴定表，</a:t>
            </a:r>
            <a:r>
              <a:rPr kumimoji="0" lang="zh-CN" altLang="en-US" sz="1600" b="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我要实习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实习成绩鉴定表</a:t>
            </a:r>
            <a:r>
              <a:rPr lang="en-US" altLang="zh-CN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完成老师设置的鉴定项</a:t>
            </a:r>
            <a:r>
              <a:rPr lang="en-US" altLang="zh-CN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→</a:t>
            </a:r>
            <a:r>
              <a:rPr lang="zh-CN" altLang="en-US" b="0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导出实习成绩鉴定表</a:t>
            </a:r>
            <a:endParaRPr kumimoji="0" lang="zh-CN" altLang="en-US" b="0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843915"/>
            <a:ext cx="8628380" cy="23209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805" y="3363595"/>
            <a:ext cx="8518525" cy="1774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22"/>
          <p:cNvSpPr>
            <a:spLocks noChangeArrowheads="1"/>
          </p:cNvSpPr>
          <p:nvPr/>
        </p:nvSpPr>
        <p:spPr bwMode="auto">
          <a:xfrm>
            <a:off x="-10954" y="1255395"/>
            <a:ext cx="9154478" cy="2175034"/>
          </a:xfrm>
          <a:prstGeom prst="rect">
            <a:avLst/>
          </a:prstGeom>
          <a:solidFill>
            <a:schemeClr val="bg2"/>
          </a:solidFill>
          <a:ln w="12700">
            <a:noFill/>
            <a:miter lim="400000"/>
          </a:ln>
        </p:spPr>
        <p:txBody>
          <a:bodyPr lIns="45718" rIns="45718" anchor="ctr"/>
          <a:lstStyle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148" name="Shape 22"/>
          <p:cNvSpPr>
            <a:spLocks noChangeArrowheads="1"/>
          </p:cNvSpPr>
          <p:nvPr/>
        </p:nvSpPr>
        <p:spPr bwMode="auto">
          <a:xfrm>
            <a:off x="728186" y="952976"/>
            <a:ext cx="7687628" cy="2679383"/>
          </a:xfrm>
          <a:prstGeom prst="rect">
            <a:avLst/>
          </a:prstGeom>
          <a:solidFill>
            <a:srgbClr val="C51A24"/>
          </a:solidFill>
          <a:ln w="12700">
            <a:noFill/>
            <a:miter lim="400000"/>
          </a:ln>
        </p:spPr>
        <p:txBody>
          <a:bodyPr lIns="45718" rIns="45718" anchor="ctr"/>
          <a:lstStyle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151" name="未标题-2-01.png" descr="未标题-2-01.png"/>
          <p:cNvPicPr>
            <a:picLocks noChangeAspect="1"/>
          </p:cNvPicPr>
          <p:nvPr/>
        </p:nvPicPr>
        <p:blipFill>
          <a:blip r:embed="rId3"/>
          <a:srcRect l="11929" t="5841" r="17577" b="54250"/>
          <a:stretch>
            <a:fillRect/>
          </a:stretch>
        </p:blipFill>
        <p:spPr bwMode="auto">
          <a:xfrm>
            <a:off x="-612299" y="-8890"/>
            <a:ext cx="9158764" cy="515207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" name="Shape 26"/>
          <p:cNvSpPr/>
          <p:nvPr/>
        </p:nvSpPr>
        <p:spPr>
          <a:xfrm>
            <a:off x="3091339" y="1433036"/>
            <a:ext cx="2961323" cy="64516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>
            <a:spAutoFit/>
          </a:bodyPr>
          <a:lstStyle/>
          <a:p>
            <a:pPr lvl="0" algn="dist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3600" b="1" kern="0" dirty="0">
                <a:sym typeface="微软雅黑" panose="020B0503020204020204" pitchFamily="34" charset="-122"/>
              </a:rPr>
              <a:t>谢谢观看</a:t>
            </a:r>
          </a:p>
        </p:txBody>
      </p:sp>
      <p:sp>
        <p:nvSpPr>
          <p:cNvPr id="3" name="Shape 26"/>
          <p:cNvSpPr/>
          <p:nvPr/>
        </p:nvSpPr>
        <p:spPr>
          <a:xfrm>
            <a:off x="4078923" y="2421255"/>
            <a:ext cx="3814763" cy="50673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>
            <a:spAutoFit/>
          </a:bodyPr>
          <a:lstStyle/>
          <a:p>
            <a:pPr algn="l" fontAlgn="auto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altLang="en-US" sz="1350">
                <a:sym typeface="+mn-ea"/>
              </a:rPr>
              <a:t>客服电话：</a:t>
            </a:r>
            <a:r>
              <a:rPr lang="en-US" altLang="zh-CN" sz="1350">
                <a:sym typeface="+mn-ea"/>
              </a:rPr>
              <a:t>0579-82722068</a:t>
            </a:r>
            <a:endParaRPr lang="zh-CN" altLang="en-US" sz="1350"/>
          </a:p>
          <a:p>
            <a:pPr algn="l" fontAlgn="auto" hangingPunct="0">
              <a:spcBef>
                <a:spcPts val="0"/>
              </a:spcBef>
              <a:spcAft>
                <a:spcPts val="0"/>
              </a:spcAft>
              <a:buClrTx/>
              <a:buSzTx/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en-US" altLang="zh-CN" sz="1350">
                <a:sym typeface="微软雅黑" panose="020B0503020204020204" pitchFamily="34" charset="-122"/>
              </a:rPr>
              <a:t>←</a:t>
            </a:r>
            <a:r>
              <a:rPr lang="zh-CN" altLang="en-US" sz="1350">
                <a:sym typeface="微软雅黑" panose="020B0503020204020204" pitchFamily="34" charset="-122"/>
              </a:rPr>
              <a:t>微信扫码加好友</a:t>
            </a:r>
            <a:endParaRPr lang="zh-CN" altLang="en-US" sz="1350" baseline="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172778" y="2167890"/>
            <a:ext cx="28670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4010978" y="3966210"/>
            <a:ext cx="1122521" cy="359569"/>
            <a:chOff x="8365" y="9148"/>
            <a:chExt cx="2357" cy="755"/>
          </a:xfrm>
        </p:grpSpPr>
        <p:sp>
          <p:nvSpPr>
            <p:cNvPr id="6" name="Shape 22"/>
            <p:cNvSpPr>
              <a:spLocks noChangeArrowheads="1"/>
            </p:cNvSpPr>
            <p:nvPr/>
          </p:nvSpPr>
          <p:spPr bwMode="auto">
            <a:xfrm>
              <a:off x="8365" y="9454"/>
              <a:ext cx="2357" cy="4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miter lim="400000"/>
            </a:ln>
          </p:spPr>
          <p:txBody>
            <a:bodyPr lIns="45718" rIns="45718" anchor="ctr"/>
            <a:lstStyle/>
            <a:p>
              <a:pPr hangingPunct="0"/>
              <a:endParaRPr lang="en-US" altLang="zh-CN" sz="1800" b="0" baseline="0">
                <a:solidFill>
                  <a:srgbClr val="DF2024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" name="Shape 26"/>
            <p:cNvSpPr/>
            <p:nvPr/>
          </p:nvSpPr>
          <p:spPr>
            <a:xfrm>
              <a:off x="8647" y="9518"/>
              <a:ext cx="1793" cy="38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45718" rIns="45718">
              <a:spAutoFit/>
            </a:bodyPr>
            <a:lstStyle/>
            <a:p>
              <a:pPr algn="ctr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sz="4200" b="0" baseline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en-US" altLang="zh-CN" sz="600" kern="0" baseline="0" dirty="0">
                  <a:solidFill>
                    <a:srgbClr val="C00000"/>
                  </a:solidFill>
                  <a:effectLst/>
                  <a:sym typeface="微软雅黑" panose="020B0503020204020204" pitchFamily="34" charset="-122"/>
                </a:rPr>
                <a:t>www.xybsyw.com</a:t>
              </a:r>
            </a:p>
          </p:txBody>
        </p:sp>
        <p:pic>
          <p:nvPicPr>
            <p:cNvPr id="32" name="图片 31" descr="红色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76" y="9148"/>
              <a:ext cx="1335" cy="43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JiMTI1N2Y5ZDk2MTViYzdjMDFjMjIwNmNhY2VlY2QifQ=="/>
  <p:tag name="KSO_WPP_MARK_KEY" val="4f6fb4c0-0f98-47fd-986c-31a8e5bf7ce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510.8708661417322,&quot;width&quot;:3510.8708661417322}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601,&quot;width&quot;:8680}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590,&quot;width&quot;:19725}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661,&quot;width&quot;:3218}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020,&quot;width&quot;:4815}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020,&quot;width&quot;:4815}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F0024"/>
      </a:accent1>
      <a:accent2>
        <a:srgbClr val="C0504D"/>
      </a:accent2>
      <a:accent3>
        <a:srgbClr val="FFFFFF"/>
      </a:accent3>
      <a:accent4>
        <a:srgbClr val="000000"/>
      </a:accent4>
      <a:accent5>
        <a:srgbClr val="ECAAAB"/>
      </a:accent5>
      <a:accent6>
        <a:srgbClr val="AC4744"/>
      </a:accent6>
      <a:hlink>
        <a:srgbClr val="0000FF"/>
      </a:hlink>
      <a:folHlink>
        <a:srgbClr val="FF00FF"/>
      </a:folHlink>
    </a:clrScheme>
    <a:fontScheme name="">
      <a:majorFont>
        <a:latin typeface="Calibri"/>
        <a:ea typeface="Calibri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自定义设计方案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F0024"/>
      </a:accent1>
      <a:accent2>
        <a:srgbClr val="C0504D"/>
      </a:accent2>
      <a:accent3>
        <a:srgbClr val="FFFFFF"/>
      </a:accent3>
      <a:accent4>
        <a:srgbClr val="000000"/>
      </a:accent4>
      <a:accent5>
        <a:srgbClr val="ECAAAB"/>
      </a:accent5>
      <a:accent6>
        <a:srgbClr val="AC4744"/>
      </a:accent6>
      <a:hlink>
        <a:srgbClr val="0000FF"/>
      </a:hlink>
      <a:folHlink>
        <a:srgbClr val="FF00FF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1554</Words>
  <Application>Microsoft Office PowerPoint</Application>
  <PresentationFormat>全屏显示(16:9)</PresentationFormat>
  <Paragraphs>189</Paragraphs>
  <Slides>34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33</vt:i4>
      </vt:variant>
      <vt:variant>
        <vt:lpstr>幻灯片标题</vt:lpstr>
      </vt:variant>
      <vt:variant>
        <vt:i4>34</vt:i4>
      </vt:variant>
    </vt:vector>
  </HeadingPairs>
  <TitlesOfParts>
    <vt:vector size="76" baseType="lpstr">
      <vt:lpstr>DIN Alternate</vt:lpstr>
      <vt:lpstr>Microsoft YaHei Bold</vt:lpstr>
      <vt:lpstr>等线</vt:lpstr>
      <vt:lpstr>等线 Light</vt:lpstr>
      <vt:lpstr>微软雅黑</vt:lpstr>
      <vt:lpstr>文鼎中楷体</vt:lpstr>
      <vt:lpstr>Arial</vt:lpstr>
      <vt:lpstr>Calibri</vt:lpstr>
      <vt:lpstr>Wingdings</vt:lpstr>
      <vt:lpstr>Office 主题</vt:lpstr>
      <vt:lpstr>1_自定义设计方案</vt:lpstr>
      <vt:lpstr>Office 主题​​</vt:lpstr>
      <vt:lpstr>2_自定义设计方案</vt:lpstr>
      <vt:lpstr>自定义设计方案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PowerPoint 演示文稿</vt:lpstr>
      <vt:lpstr>PowerPoint 演示文稿</vt:lpstr>
      <vt:lpstr>PowerPoint 演示文稿</vt:lpstr>
      <vt:lpstr>平台角色-按账号权限</vt:lpstr>
      <vt:lpstr>平台角色-按账号权限</vt:lpstr>
      <vt:lpstr>PowerPoint 演示文稿</vt:lpstr>
      <vt:lpstr>PowerPoint 演示文稿</vt:lpstr>
      <vt:lpstr>登录指南-移动端微信小程序</vt:lpstr>
      <vt:lpstr>登录指南-电脑网页端</vt:lpstr>
      <vt:lpstr>登录指南-电脑网页端</vt:lpstr>
      <vt:lpstr>PowerPoint 演示文稿</vt:lpstr>
      <vt:lpstr>学生移动端操作-主要功能</vt:lpstr>
      <vt:lpstr>3.1 学生移动端操作-注册认证</vt:lpstr>
      <vt:lpstr>3.2 学生移动端操作-实习报名-自主实习</vt:lpstr>
      <vt:lpstr>3.2 学生移动端操作-实习报名-集中实习</vt:lpstr>
      <vt:lpstr>3.3 学生移动端操作-查看实习任务</vt:lpstr>
      <vt:lpstr>3.4 学生移动端操作-签到</vt:lpstr>
      <vt:lpstr>3.5 学生移动端操作-提交周日志</vt:lpstr>
      <vt:lpstr>3.6 学生移动端操作-提交三方协议</vt:lpstr>
      <vt:lpstr>3.7 学生移动端操作-实习评价-企业评价</vt:lpstr>
      <vt:lpstr>3.7 学生移动端操作-实习评价-对实习过程、老师的评价</vt:lpstr>
      <vt:lpstr>3.8 学生移动端操作-玩转校友邦：机会</vt:lpstr>
      <vt:lpstr>3.9 学生移动端操作-玩转校友邦：消息</vt:lpstr>
      <vt:lpstr>3.10 学生移动端操作-客服与反馈</vt:lpstr>
      <vt:lpstr>PowerPoint 演示文稿</vt:lpstr>
      <vt:lpstr>学生电脑网页操作-主要功能</vt:lpstr>
      <vt:lpstr>4.1 学生电脑网页操作-主界面</vt:lpstr>
      <vt:lpstr>4.1 学生电脑网页操作-主界面</vt:lpstr>
      <vt:lpstr>4.2 学生电脑网页操作-预实习报告</vt:lpstr>
      <vt:lpstr>4.3 学生电脑网页操作-三方协议</vt:lpstr>
      <vt:lpstr>4.4 学生电脑网页操作-实习报告-上传</vt:lpstr>
      <vt:lpstr>4.4 学生电脑网页操作-实习报告-导出</vt:lpstr>
      <vt:lpstr>4.5 学生电脑网页操作-实习成绩鉴定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hdu</dc:creator>
  <cp:lastModifiedBy>hdu</cp:lastModifiedBy>
  <cp:revision>666</cp:revision>
  <dcterms:created xsi:type="dcterms:W3CDTF">2017-01-09T09:44:00Z</dcterms:created>
  <dcterms:modified xsi:type="dcterms:W3CDTF">2024-11-01T07:04:03Z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093B5689448E47C5939AEFD8D6C20860</vt:lpwstr>
  </property>
</Properties>
</file>